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0"/>
  </p:notesMasterIdLst>
  <p:sldIdLst>
    <p:sldId id="265" r:id="rId3"/>
    <p:sldId id="267" r:id="rId4"/>
    <p:sldId id="257" r:id="rId5"/>
    <p:sldId id="335" r:id="rId6"/>
    <p:sldId id="340" r:id="rId7"/>
    <p:sldId id="362" r:id="rId8"/>
    <p:sldId id="343" r:id="rId9"/>
    <p:sldId id="341" r:id="rId10"/>
    <p:sldId id="350" r:id="rId11"/>
    <p:sldId id="342" r:id="rId12"/>
    <p:sldId id="338" r:id="rId13"/>
    <p:sldId id="358" r:id="rId14"/>
    <p:sldId id="345" r:id="rId15"/>
    <p:sldId id="363" r:id="rId16"/>
    <p:sldId id="364" r:id="rId17"/>
    <p:sldId id="365" r:id="rId18"/>
    <p:sldId id="266" r:id="rId19"/>
    <p:sldId id="300" r:id="rId20"/>
    <p:sldId id="339" r:id="rId21"/>
    <p:sldId id="301" r:id="rId22"/>
    <p:sldId id="359" r:id="rId23"/>
    <p:sldId id="337" r:id="rId24"/>
    <p:sldId id="344" r:id="rId25"/>
    <p:sldId id="361" r:id="rId26"/>
    <p:sldId id="353" r:id="rId27"/>
    <p:sldId id="355" r:id="rId28"/>
    <p:sldId id="256"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C1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2" autoAdjust="0"/>
    <p:restoredTop sz="94607" autoAdjust="0"/>
  </p:normalViewPr>
  <p:slideViewPr>
    <p:cSldViewPr snapToGrid="0">
      <p:cViewPr varScale="1">
        <p:scale>
          <a:sx n="76" d="100"/>
          <a:sy n="76" d="100"/>
        </p:scale>
        <p:origin x="78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6BC1D3"/>
            </a:solidFill>
            <a:effectLst/>
          </c:spPr>
          <c:dPt>
            <c:idx val="0"/>
            <c:bubble3D val="0"/>
            <c:spPr>
              <a:solidFill>
                <a:srgbClr val="6BC1D3"/>
              </a:solidFill>
              <a:ln>
                <a:noFill/>
              </a:ln>
              <a:effectLst/>
            </c:spPr>
            <c:extLst>
              <c:ext xmlns:c16="http://schemas.microsoft.com/office/drawing/2014/chart" uri="{C3380CC4-5D6E-409C-BE32-E72D297353CC}">
                <c16:uniqueId val="{00000001-FF3A-45DA-B650-6BB07A7F125D}"/>
              </c:ext>
            </c:extLst>
          </c:dPt>
          <c:dPt>
            <c:idx val="1"/>
            <c:bubble3D val="0"/>
            <c:spPr>
              <a:solidFill>
                <a:schemeClr val="bg1">
                  <a:lumMod val="85000"/>
                </a:schemeClr>
              </a:solidFill>
              <a:ln>
                <a:noFill/>
              </a:ln>
              <a:effectLst/>
            </c:spPr>
            <c:extLst>
              <c:ext xmlns:c16="http://schemas.microsoft.com/office/drawing/2014/chart" uri="{C3380CC4-5D6E-409C-BE32-E72D297353CC}">
                <c16:uniqueId val="{00000003-FF3A-45DA-B650-6BB07A7F125D}"/>
              </c:ext>
            </c:extLst>
          </c:dPt>
          <c:dPt>
            <c:idx val="2"/>
            <c:bubble3D val="0"/>
            <c:spPr>
              <a:solidFill>
                <a:srgbClr val="6BC1D3"/>
              </a:solidFill>
              <a:ln>
                <a:noFill/>
              </a:ln>
              <a:effectLst/>
            </c:spPr>
            <c:extLst>
              <c:ext xmlns:c16="http://schemas.microsoft.com/office/drawing/2014/chart" uri="{C3380CC4-5D6E-409C-BE32-E72D297353CC}">
                <c16:uniqueId val="{00000005-FF3A-45DA-B650-6BB07A7F125D}"/>
              </c:ext>
            </c:extLst>
          </c:dPt>
          <c:dPt>
            <c:idx val="3"/>
            <c:bubble3D val="0"/>
            <c:spPr>
              <a:solidFill>
                <a:schemeClr val="bg1">
                  <a:lumMod val="65000"/>
                </a:schemeClr>
              </a:solidFill>
              <a:ln>
                <a:noFill/>
              </a:ln>
              <a:effectLst/>
            </c:spPr>
            <c:extLst>
              <c:ext xmlns:c16="http://schemas.microsoft.com/office/drawing/2014/chart" uri="{C3380CC4-5D6E-409C-BE32-E72D297353CC}">
                <c16:uniqueId val="{00000007-FF3A-45DA-B650-6BB07A7F125D}"/>
              </c:ext>
            </c:extLst>
          </c:dPt>
          <c:cat>
            <c:strRef>
              <c:f>Sheet1!$A$2:$A$5</c:f>
              <c:strCache>
                <c:ptCount val="4"/>
                <c:pt idx="0">
                  <c:v>红</c:v>
                </c:pt>
                <c:pt idx="1">
                  <c:v>蓝</c:v>
                </c:pt>
                <c:pt idx="2">
                  <c:v>青</c:v>
                </c:pt>
                <c:pt idx="3">
                  <c:v>橙</c:v>
                </c:pt>
              </c:strCache>
            </c:strRef>
          </c:cat>
          <c:val>
            <c:numRef>
              <c:f>Sheet1!$B$2:$B$5</c:f>
              <c:numCache>
                <c:formatCode>General</c:formatCode>
                <c:ptCount val="4"/>
                <c:pt idx="0">
                  <c:v>25</c:v>
                </c:pt>
                <c:pt idx="1">
                  <c:v>40</c:v>
                </c:pt>
                <c:pt idx="2">
                  <c:v>15</c:v>
                </c:pt>
                <c:pt idx="3">
                  <c:v>20</c:v>
                </c:pt>
              </c:numCache>
            </c:numRef>
          </c:val>
          <c:extLst>
            <c:ext xmlns:c16="http://schemas.microsoft.com/office/drawing/2014/chart" uri="{C3380CC4-5D6E-409C-BE32-E72D297353CC}">
              <c16:uniqueId val="{00000008-FF3A-45DA-B650-6BB07A7F125D}"/>
            </c:ext>
          </c:extLst>
        </c:ser>
        <c:dLbls>
          <c:showLegendKey val="0"/>
          <c:showVal val="0"/>
          <c:showCatName val="0"/>
          <c:showSerName val="0"/>
          <c:showPercent val="0"/>
          <c:showBubbleSize val="0"/>
          <c:showLeaderLines val="0"/>
        </c:dLbls>
        <c:firstSliceAng val="47"/>
        <c:holeSize val="9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8FA33-C855-4293-B38E-E29A21864BB6}" type="datetimeFigureOut">
              <a:rPr lang="zh-CN" altLang="en-US" smtClean="0"/>
              <a:t>2020/5/1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984CA-2542-4323-8933-7B55719EAED6}" type="slidenum">
              <a:rPr lang="zh-CN" altLang="en-US" smtClean="0"/>
              <a:t>‹#›</a:t>
            </a:fld>
            <a:endParaRPr lang="zh-CN" altLang="en-US"/>
          </a:p>
        </p:txBody>
      </p:sp>
    </p:spTree>
    <p:extLst>
      <p:ext uri="{BB962C8B-B14F-4D97-AF65-F5344CB8AC3E}">
        <p14:creationId xmlns:p14="http://schemas.microsoft.com/office/powerpoint/2010/main" val="264678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a:t>
            </a:fld>
            <a:endParaRPr lang="zh-CN" altLang="en-US"/>
          </a:p>
        </p:txBody>
      </p:sp>
    </p:spTree>
    <p:extLst>
      <p:ext uri="{BB962C8B-B14F-4D97-AF65-F5344CB8AC3E}">
        <p14:creationId xmlns:p14="http://schemas.microsoft.com/office/powerpoint/2010/main" val="3216840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10</a:t>
            </a:fld>
            <a:endParaRPr lang="zh-CN" altLang="en-US"/>
          </a:p>
        </p:txBody>
      </p:sp>
    </p:spTree>
    <p:extLst>
      <p:ext uri="{BB962C8B-B14F-4D97-AF65-F5344CB8AC3E}">
        <p14:creationId xmlns:p14="http://schemas.microsoft.com/office/powerpoint/2010/main" val="329836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11</a:t>
            </a:fld>
            <a:endParaRPr lang="zh-CN" altLang="en-US"/>
          </a:p>
        </p:txBody>
      </p:sp>
    </p:spTree>
    <p:extLst>
      <p:ext uri="{BB962C8B-B14F-4D97-AF65-F5344CB8AC3E}">
        <p14:creationId xmlns:p14="http://schemas.microsoft.com/office/powerpoint/2010/main" val="12905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12</a:t>
            </a:fld>
            <a:endParaRPr lang="zh-CN" altLang="en-US"/>
          </a:p>
        </p:txBody>
      </p:sp>
    </p:spTree>
    <p:extLst>
      <p:ext uri="{BB962C8B-B14F-4D97-AF65-F5344CB8AC3E}">
        <p14:creationId xmlns:p14="http://schemas.microsoft.com/office/powerpoint/2010/main" val="293916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13</a:t>
            </a:fld>
            <a:endParaRPr lang="zh-CN" altLang="en-US"/>
          </a:p>
        </p:txBody>
      </p:sp>
    </p:spTree>
    <p:extLst>
      <p:ext uri="{BB962C8B-B14F-4D97-AF65-F5344CB8AC3E}">
        <p14:creationId xmlns:p14="http://schemas.microsoft.com/office/powerpoint/2010/main" val="136991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14</a:t>
            </a:fld>
            <a:endParaRPr lang="zh-CN" altLang="en-US"/>
          </a:p>
        </p:txBody>
      </p:sp>
    </p:spTree>
    <p:extLst>
      <p:ext uri="{BB962C8B-B14F-4D97-AF65-F5344CB8AC3E}">
        <p14:creationId xmlns:p14="http://schemas.microsoft.com/office/powerpoint/2010/main" val="3259618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15</a:t>
            </a:fld>
            <a:endParaRPr lang="zh-CN" altLang="en-US"/>
          </a:p>
        </p:txBody>
      </p:sp>
    </p:spTree>
    <p:extLst>
      <p:ext uri="{BB962C8B-B14F-4D97-AF65-F5344CB8AC3E}">
        <p14:creationId xmlns:p14="http://schemas.microsoft.com/office/powerpoint/2010/main" val="2139674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16</a:t>
            </a:fld>
            <a:endParaRPr lang="zh-CN" altLang="en-US"/>
          </a:p>
        </p:txBody>
      </p:sp>
    </p:spTree>
    <p:extLst>
      <p:ext uri="{BB962C8B-B14F-4D97-AF65-F5344CB8AC3E}">
        <p14:creationId xmlns:p14="http://schemas.microsoft.com/office/powerpoint/2010/main" val="117933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17</a:t>
            </a:fld>
            <a:endParaRPr lang="zh-CN" altLang="en-US"/>
          </a:p>
        </p:txBody>
      </p:sp>
    </p:spTree>
    <p:extLst>
      <p:ext uri="{BB962C8B-B14F-4D97-AF65-F5344CB8AC3E}">
        <p14:creationId xmlns:p14="http://schemas.microsoft.com/office/powerpoint/2010/main" val="2339718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18</a:t>
            </a:fld>
            <a:endParaRPr lang="zh-CN" altLang="en-US"/>
          </a:p>
        </p:txBody>
      </p:sp>
    </p:spTree>
    <p:extLst>
      <p:ext uri="{BB962C8B-B14F-4D97-AF65-F5344CB8AC3E}">
        <p14:creationId xmlns:p14="http://schemas.microsoft.com/office/powerpoint/2010/main" val="1169989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19</a:t>
            </a:fld>
            <a:endParaRPr lang="zh-CN" altLang="en-US"/>
          </a:p>
        </p:txBody>
      </p:sp>
    </p:spTree>
    <p:extLst>
      <p:ext uri="{BB962C8B-B14F-4D97-AF65-F5344CB8AC3E}">
        <p14:creationId xmlns:p14="http://schemas.microsoft.com/office/powerpoint/2010/main" val="392436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2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20</a:t>
            </a:fld>
            <a:endParaRPr lang="zh-CN" altLang="en-US"/>
          </a:p>
        </p:txBody>
      </p:sp>
    </p:spTree>
    <p:extLst>
      <p:ext uri="{BB962C8B-B14F-4D97-AF65-F5344CB8AC3E}">
        <p14:creationId xmlns:p14="http://schemas.microsoft.com/office/powerpoint/2010/main" val="1241941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21</a:t>
            </a:fld>
            <a:endParaRPr lang="zh-CN" altLang="en-US"/>
          </a:p>
        </p:txBody>
      </p:sp>
    </p:spTree>
    <p:extLst>
      <p:ext uri="{BB962C8B-B14F-4D97-AF65-F5344CB8AC3E}">
        <p14:creationId xmlns:p14="http://schemas.microsoft.com/office/powerpoint/2010/main" val="426619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22</a:t>
            </a:fld>
            <a:endParaRPr lang="zh-CN" altLang="en-US"/>
          </a:p>
        </p:txBody>
      </p:sp>
    </p:spTree>
    <p:extLst>
      <p:ext uri="{BB962C8B-B14F-4D97-AF65-F5344CB8AC3E}">
        <p14:creationId xmlns:p14="http://schemas.microsoft.com/office/powerpoint/2010/main" val="3657441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23</a:t>
            </a:fld>
            <a:endParaRPr lang="zh-CN" altLang="en-US"/>
          </a:p>
        </p:txBody>
      </p:sp>
    </p:spTree>
    <p:extLst>
      <p:ext uri="{BB962C8B-B14F-4D97-AF65-F5344CB8AC3E}">
        <p14:creationId xmlns:p14="http://schemas.microsoft.com/office/powerpoint/2010/main" val="3115315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24</a:t>
            </a:fld>
            <a:endParaRPr lang="zh-CN" altLang="en-US"/>
          </a:p>
        </p:txBody>
      </p:sp>
    </p:spTree>
    <p:extLst>
      <p:ext uri="{BB962C8B-B14F-4D97-AF65-F5344CB8AC3E}">
        <p14:creationId xmlns:p14="http://schemas.microsoft.com/office/powerpoint/2010/main" val="1409449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25</a:t>
            </a:fld>
            <a:endParaRPr lang="zh-CN" altLang="en-US"/>
          </a:p>
        </p:txBody>
      </p:sp>
    </p:spTree>
    <p:extLst>
      <p:ext uri="{BB962C8B-B14F-4D97-AF65-F5344CB8AC3E}">
        <p14:creationId xmlns:p14="http://schemas.microsoft.com/office/powerpoint/2010/main" val="438681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26</a:t>
            </a:fld>
            <a:endParaRPr lang="zh-CN" altLang="en-US"/>
          </a:p>
        </p:txBody>
      </p:sp>
    </p:spTree>
    <p:extLst>
      <p:ext uri="{BB962C8B-B14F-4D97-AF65-F5344CB8AC3E}">
        <p14:creationId xmlns:p14="http://schemas.microsoft.com/office/powerpoint/2010/main" val="1703623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27</a:t>
            </a:fld>
            <a:endParaRPr lang="zh-CN" altLang="en-US"/>
          </a:p>
        </p:txBody>
      </p:sp>
    </p:spTree>
    <p:extLst>
      <p:ext uri="{BB962C8B-B14F-4D97-AF65-F5344CB8AC3E}">
        <p14:creationId xmlns:p14="http://schemas.microsoft.com/office/powerpoint/2010/main" val="1196605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3</a:t>
            </a:fld>
            <a:endParaRPr lang="zh-CN" altLang="en-US"/>
          </a:p>
        </p:txBody>
      </p:sp>
    </p:spTree>
    <p:extLst>
      <p:ext uri="{BB962C8B-B14F-4D97-AF65-F5344CB8AC3E}">
        <p14:creationId xmlns:p14="http://schemas.microsoft.com/office/powerpoint/2010/main" val="29451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4</a:t>
            </a:fld>
            <a:endParaRPr lang="zh-CN" altLang="en-US"/>
          </a:p>
        </p:txBody>
      </p:sp>
    </p:spTree>
    <p:extLst>
      <p:ext uri="{BB962C8B-B14F-4D97-AF65-F5344CB8AC3E}">
        <p14:creationId xmlns:p14="http://schemas.microsoft.com/office/powerpoint/2010/main" val="242798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5</a:t>
            </a:fld>
            <a:endParaRPr lang="zh-CN" altLang="en-US"/>
          </a:p>
        </p:txBody>
      </p:sp>
    </p:spTree>
    <p:extLst>
      <p:ext uri="{BB962C8B-B14F-4D97-AF65-F5344CB8AC3E}">
        <p14:creationId xmlns:p14="http://schemas.microsoft.com/office/powerpoint/2010/main" val="247983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6</a:t>
            </a:fld>
            <a:endParaRPr lang="zh-CN" altLang="en-US"/>
          </a:p>
        </p:txBody>
      </p:sp>
    </p:spTree>
    <p:extLst>
      <p:ext uri="{BB962C8B-B14F-4D97-AF65-F5344CB8AC3E}">
        <p14:creationId xmlns:p14="http://schemas.microsoft.com/office/powerpoint/2010/main" val="290567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7</a:t>
            </a:fld>
            <a:endParaRPr lang="zh-CN" altLang="en-US"/>
          </a:p>
        </p:txBody>
      </p:sp>
    </p:spTree>
    <p:extLst>
      <p:ext uri="{BB962C8B-B14F-4D97-AF65-F5344CB8AC3E}">
        <p14:creationId xmlns:p14="http://schemas.microsoft.com/office/powerpoint/2010/main" val="1257923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8</a:t>
            </a:fld>
            <a:endParaRPr lang="zh-CN" altLang="en-US"/>
          </a:p>
        </p:txBody>
      </p:sp>
    </p:spTree>
    <p:extLst>
      <p:ext uri="{BB962C8B-B14F-4D97-AF65-F5344CB8AC3E}">
        <p14:creationId xmlns:p14="http://schemas.microsoft.com/office/powerpoint/2010/main" val="2883965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F984CA-2542-4323-8933-7B55719EAED6}" type="slidenum">
              <a:rPr lang="zh-CN" altLang="en-US" smtClean="0"/>
              <a:t>9</a:t>
            </a:fld>
            <a:endParaRPr lang="zh-CN" altLang="en-US"/>
          </a:p>
        </p:txBody>
      </p:sp>
    </p:spTree>
    <p:extLst>
      <p:ext uri="{BB962C8B-B14F-4D97-AF65-F5344CB8AC3E}">
        <p14:creationId xmlns:p14="http://schemas.microsoft.com/office/powerpoint/2010/main" val="183364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1209896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397705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284850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689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algn="ctr">
              <a:defRPr/>
            </a:pPr>
            <a:r>
              <a:rPr lang="zh-CN" altLang="en-US" sz="16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600">
                <a:solidFill>
                  <a:schemeClr val="tx1">
                    <a:lumMod val="65000"/>
                    <a:lumOff val="35000"/>
                  </a:schemeClr>
                </a:solidFill>
              </a:rPr>
              <a:pPr algn="ctr">
                <a:defRPr/>
              </a:pPr>
              <a:t>‹#›</a:t>
            </a:fld>
            <a:r>
              <a:rPr lang="zh-CN" altLang="en-US" sz="1600" dirty="0">
                <a:solidFill>
                  <a:schemeClr val="tx1">
                    <a:lumMod val="65000"/>
                    <a:lumOff val="35000"/>
                  </a:schemeClr>
                </a:solidFill>
              </a:rPr>
              <a:t>  </a:t>
            </a:r>
            <a:r>
              <a:rPr lang="zh-CN" altLang="en-US" sz="1600" dirty="0">
                <a:solidFill>
                  <a:schemeClr val="tx1">
                    <a:lumMod val="65000"/>
                    <a:lumOff val="35000"/>
                  </a:schemeClr>
                </a:solidFill>
                <a:latin typeface="微软雅黑" pitchFamily="34" charset="-122"/>
                <a:ea typeface="微软雅黑" pitchFamily="34" charset="-122"/>
              </a:rPr>
              <a:t>页</a:t>
            </a:r>
          </a:p>
        </p:txBody>
      </p:sp>
    </p:spTree>
    <p:extLst>
      <p:ext uri="{BB962C8B-B14F-4D97-AF65-F5344CB8AC3E}">
        <p14:creationId xmlns:p14="http://schemas.microsoft.com/office/powerpoint/2010/main" val="290487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599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3225161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3688617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1865709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2322981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99269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2159154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258342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F5BB14F-227F-4472-B938-78A8796453C4}" type="datetimeFigureOut">
              <a:rPr lang="zh-CN" altLang="en-US" smtClean="0"/>
              <a:t>2020/5/1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3455655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BB14F-227F-4472-B938-78A8796453C4}" type="datetimeFigureOut">
              <a:rPr lang="zh-CN" altLang="en-US" smtClean="0"/>
              <a:t>2020/5/1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FDFB79-3FF1-43AC-80EF-AADF12EEC7C7}" type="slidenum">
              <a:rPr lang="zh-CN" altLang="en-US" smtClean="0"/>
              <a:t>‹#›</a:t>
            </a:fld>
            <a:endParaRPr lang="zh-CN" altLang="en-US"/>
          </a:p>
        </p:txBody>
      </p:sp>
    </p:spTree>
    <p:extLst>
      <p:ext uri="{BB962C8B-B14F-4D97-AF65-F5344CB8AC3E}">
        <p14:creationId xmlns:p14="http://schemas.microsoft.com/office/powerpoint/2010/main" val="3967791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5251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hf hdr="0" dt="0"/>
  <p:txStyles>
    <p:titleStyle>
      <a:lvl1pPr algn="l" defTabSz="914377"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179" indent="-357179" algn="just" defTabSz="914377"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179" indent="-357179" algn="just" defTabSz="914377"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fif"/></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7.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2729" y="860597"/>
            <a:ext cx="2974761" cy="6941622"/>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1307" y="3627543"/>
            <a:ext cx="2098460" cy="4563249"/>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452" y="4232812"/>
            <a:ext cx="1543355" cy="2921488"/>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03292" y="2376973"/>
            <a:ext cx="555294" cy="730976"/>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5939" y="4697288"/>
            <a:ext cx="429810" cy="498826"/>
          </a:xfrm>
          <a:prstGeom prst="rect">
            <a:avLst/>
          </a:prstGeom>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22" name="图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24" name="图片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26" name="图片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28" name="图片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30" name="图片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32" name="图片 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7854" y="53244"/>
            <a:ext cx="328631" cy="378191"/>
          </a:xfrm>
          <a:prstGeom prst="rect">
            <a:avLst/>
          </a:prstGeom>
        </p:spPr>
      </p:pic>
      <p:sp>
        <p:nvSpPr>
          <p:cNvPr id="33" name="文本框 32"/>
          <p:cNvSpPr txBox="1"/>
          <p:nvPr/>
        </p:nvSpPr>
        <p:spPr>
          <a:xfrm>
            <a:off x="6403292" y="3870806"/>
            <a:ext cx="567375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校园卡使用动态分析系统的设计与实现</a:t>
            </a:r>
          </a:p>
        </p:txBody>
      </p:sp>
      <p:grpSp>
        <p:nvGrpSpPr>
          <p:cNvPr id="34" name="组合 33"/>
          <p:cNvGrpSpPr/>
          <p:nvPr/>
        </p:nvGrpSpPr>
        <p:grpSpPr>
          <a:xfrm>
            <a:off x="7802530" y="5376996"/>
            <a:ext cx="242591" cy="275766"/>
            <a:chOff x="860980" y="3583766"/>
            <a:chExt cx="100336" cy="114060"/>
          </a:xfrm>
          <a:solidFill>
            <a:srgbClr val="6BC1D3"/>
          </a:solidFill>
        </p:grpSpPr>
        <p:sp>
          <p:nvSpPr>
            <p:cNvPr id="3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6BC1D3"/>
                </a:solidFill>
                <a:effectLst/>
                <a:uLnTx/>
                <a:uFillTx/>
                <a:latin typeface="微软雅黑 Light" panose="020B0502040204020203" pitchFamily="34" charset="-122"/>
                <a:ea typeface="微软雅黑 Light" panose="020B0502040204020203" pitchFamily="34" charset="-122"/>
                <a:cs typeface="+mn-cs"/>
              </a:endParaRPr>
            </a:p>
          </p:txBody>
        </p:sp>
        <p:sp>
          <p:nvSpPr>
            <p:cNvPr id="3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6BC1D3"/>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37" name="Group 16"/>
          <p:cNvGrpSpPr/>
          <p:nvPr/>
        </p:nvGrpSpPr>
        <p:grpSpPr bwMode="auto">
          <a:xfrm>
            <a:off x="9744210" y="5371529"/>
            <a:ext cx="190036" cy="305444"/>
            <a:chOff x="4441" y="3144"/>
            <a:chExt cx="215" cy="345"/>
          </a:xfrm>
          <a:solidFill>
            <a:srgbClr val="6BC1D3"/>
          </a:solidFill>
        </p:grpSpPr>
        <p:sp>
          <p:nvSpPr>
            <p:cNvPr id="3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6BC1D3"/>
                </a:solidFill>
                <a:effectLst/>
                <a:uLnTx/>
                <a:uFillTx/>
                <a:latin typeface="微软雅黑 Light" panose="020B0502040204020203" pitchFamily="34" charset="-122"/>
                <a:ea typeface="微软雅黑 Light" panose="020B0502040204020203" pitchFamily="34" charset="-122"/>
                <a:cs typeface="+mn-cs"/>
              </a:endParaRPr>
            </a:p>
          </p:txBody>
        </p:sp>
        <p:sp>
          <p:nvSpPr>
            <p:cNvPr id="3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6BC1D3"/>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40" name="Text Box 19"/>
          <p:cNvSpPr txBox="1">
            <a:spLocks noChangeArrowheads="1"/>
          </p:cNvSpPr>
          <p:nvPr/>
        </p:nvSpPr>
        <p:spPr bwMode="auto">
          <a:xfrm>
            <a:off x="8045121" y="5412837"/>
            <a:ext cx="16990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rPr>
              <a:t>汇报人：</a:t>
            </a:r>
            <a:r>
              <a:rPr lang="zh-CN" altLang="en-US" sz="1200" dirty="0">
                <a:solidFill>
                  <a:srgbClr val="6BC1D3"/>
                </a:solidFill>
                <a:latin typeface="微软雅黑 Light" panose="020B0502040204020203" pitchFamily="34" charset="-122"/>
                <a:ea typeface="微软雅黑 Light" panose="020B0502040204020203" pitchFamily="34" charset="-122"/>
              </a:rPr>
              <a:t>伍方健</a:t>
            </a:r>
            <a:endParaRPr kumimoji="0" lang="en-US" altLang="zh-CN"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endParaRPr>
          </a:p>
        </p:txBody>
      </p:sp>
      <p:sp>
        <p:nvSpPr>
          <p:cNvPr id="41" name="Text Box 20"/>
          <p:cNvSpPr txBox="1">
            <a:spLocks noChangeArrowheads="1"/>
          </p:cNvSpPr>
          <p:nvPr/>
        </p:nvSpPr>
        <p:spPr bwMode="auto">
          <a:xfrm>
            <a:off x="9941681" y="5412837"/>
            <a:ext cx="17774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rPr>
              <a:t>汇报时间：</a:t>
            </a:r>
            <a:r>
              <a:rPr kumimoji="0" lang="en-US" altLang="zh-CN"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rPr>
              <a:t>2020</a:t>
            </a:r>
            <a:r>
              <a:rPr kumimoji="0" lang="zh-CN" altLang="en-US"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rPr>
              <a:t>年</a:t>
            </a:r>
            <a:r>
              <a:rPr lang="en-US" altLang="zh-CN" sz="1200" dirty="0">
                <a:solidFill>
                  <a:srgbClr val="6BC1D3"/>
                </a:solidFill>
                <a:latin typeface="微软雅黑 Light" panose="020B0502040204020203" pitchFamily="34" charset="-122"/>
                <a:ea typeface="微软雅黑 Light" panose="020B0502040204020203" pitchFamily="34" charset="-122"/>
              </a:rPr>
              <a:t>5</a:t>
            </a:r>
            <a:r>
              <a:rPr kumimoji="0" lang="zh-CN" altLang="en-US"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rPr>
              <a:t>月</a:t>
            </a:r>
            <a:endParaRPr kumimoji="0" lang="en-US" altLang="zh-CN" sz="1200" b="0" i="0" u="none" strike="noStrike" kern="1200" cap="none" spc="0" normalizeH="0" baseline="0" noProof="0" dirty="0">
              <a:ln>
                <a:noFill/>
              </a:ln>
              <a:solidFill>
                <a:srgbClr val="6BC1D3"/>
              </a:solidFill>
              <a:effectLst/>
              <a:uLnTx/>
              <a:uFillTx/>
              <a:latin typeface="微软雅黑 Light" panose="020B0502040204020203" pitchFamily="34" charset="-122"/>
              <a:ea typeface="微软雅黑 Light" panose="020B0502040204020203" pitchFamily="34" charset="-122"/>
              <a:cs typeface="+mn-cs"/>
            </a:endParaRPr>
          </a:p>
        </p:txBody>
      </p:sp>
      <p:pic>
        <p:nvPicPr>
          <p:cNvPr id="25" name="图片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spTree>
    <p:extLst>
      <p:ext uri="{BB962C8B-B14F-4D97-AF65-F5344CB8AC3E}">
        <p14:creationId xmlns:p14="http://schemas.microsoft.com/office/powerpoint/2010/main" val="3830639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500"/>
                                        <p:tgtEl>
                                          <p:spTgt spid="18"/>
                                        </p:tgtEl>
                                      </p:cBhvr>
                                    </p:animEffect>
                                  </p:childTnLst>
                                </p:cTn>
                              </p:par>
                              <p:par>
                                <p:cTn id="8" presetID="10" presetClass="entr" presetSubtype="0" fill="hold" nodeType="withEffect">
                                  <p:stCondLst>
                                    <p:cond delay="2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nodeType="withEffect">
                                  <p:stCondLst>
                                    <p:cond delay="4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500"/>
                                        <p:tgtEl>
                                          <p:spTgt spid="16"/>
                                        </p:tgtEl>
                                      </p:cBhvr>
                                    </p:animEffect>
                                  </p:childTnLst>
                                </p:cTn>
                              </p:par>
                              <p:par>
                                <p:cTn id="14" presetID="10" presetClass="entr" presetSubtype="0" fill="hold" nodeType="withEffect">
                                  <p:stCondLst>
                                    <p:cond delay="7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500"/>
                                        <p:tgtEl>
                                          <p:spTgt spid="20"/>
                                        </p:tgtEl>
                                      </p:cBhvr>
                                    </p:animEffect>
                                  </p:childTnLst>
                                </p:cTn>
                              </p:par>
                              <p:par>
                                <p:cTn id="17" presetID="10" presetClass="entr" presetSubtype="0" fill="hold" nodeType="withEffect">
                                  <p:stCondLst>
                                    <p:cond delay="9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500"/>
                                        <p:tgtEl>
                                          <p:spTgt spid="22"/>
                                        </p:tgtEl>
                                      </p:cBhvr>
                                    </p:animEffect>
                                  </p:childTnLst>
                                </p:cTn>
                              </p:par>
                              <p:par>
                                <p:cTn id="20" presetID="10" presetClass="entr" presetSubtype="0" fill="hold" nodeType="withEffect">
                                  <p:stCondLst>
                                    <p:cond delay="11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500"/>
                                        <p:tgtEl>
                                          <p:spTgt spid="24"/>
                                        </p:tgtEl>
                                      </p:cBhvr>
                                    </p:animEffect>
                                  </p:childTnLst>
                                </p:cTn>
                              </p:par>
                              <p:par>
                                <p:cTn id="23" presetID="10" presetClass="entr" presetSubtype="0" fill="hold" nodeType="withEffect">
                                  <p:stCondLst>
                                    <p:cond delay="14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500"/>
                                        <p:tgtEl>
                                          <p:spTgt spid="26"/>
                                        </p:tgtEl>
                                      </p:cBhvr>
                                    </p:animEffect>
                                  </p:childTnLst>
                                </p:cTn>
                              </p:par>
                              <p:par>
                                <p:cTn id="26" presetID="10" presetClass="entr" presetSubtype="0" fill="hold" nodeType="withEffect">
                                  <p:stCondLst>
                                    <p:cond delay="16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500"/>
                                        <p:tgtEl>
                                          <p:spTgt spid="28"/>
                                        </p:tgtEl>
                                      </p:cBhvr>
                                    </p:animEffect>
                                  </p:childTnLst>
                                </p:cTn>
                              </p:par>
                              <p:par>
                                <p:cTn id="29" presetID="10" presetClass="entr" presetSubtype="0" fill="hold" nodeType="withEffect">
                                  <p:stCondLst>
                                    <p:cond delay="17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500"/>
                                        <p:tgtEl>
                                          <p:spTgt spid="30"/>
                                        </p:tgtEl>
                                      </p:cBhvr>
                                    </p:animEffect>
                                  </p:childTnLst>
                                </p:cTn>
                              </p:par>
                              <p:par>
                                <p:cTn id="32" presetID="10" presetClass="entr" presetSubtype="0" fill="hold" nodeType="withEffect">
                                  <p:stCondLst>
                                    <p:cond delay="2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500"/>
                                        <p:tgtEl>
                                          <p:spTgt spid="32"/>
                                        </p:tgtEl>
                                      </p:cBhvr>
                                    </p:animEffect>
                                  </p:childTnLst>
                                </p:cTn>
                              </p:par>
                              <p:par>
                                <p:cTn id="35" presetID="10" presetClass="entr" presetSubtype="0" fill="hold" nodeType="withEffect">
                                  <p:stCondLst>
                                    <p:cond delay="22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500"/>
                                        <p:tgtEl>
                                          <p:spTgt spid="25"/>
                                        </p:tgtEl>
                                      </p:cBhvr>
                                    </p:animEffect>
                                  </p:childTnLst>
                                </p:cTn>
                              </p:par>
                              <p:par>
                                <p:cTn id="38" presetID="42" presetClass="entr" presetSubtype="0" fill="hold" grpId="0" nodeType="withEffect">
                                  <p:stCondLst>
                                    <p:cond delay="22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4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000"/>
                                        <p:tgtEl>
                                          <p:spTgt spid="34"/>
                                        </p:tgtEl>
                                      </p:cBhvr>
                                    </p:animEffect>
                                    <p:anim calcmode="lin" valueType="num">
                                      <p:cBhvr>
                                        <p:cTn id="46" dur="1000" fill="hold"/>
                                        <p:tgtEl>
                                          <p:spTgt spid="34"/>
                                        </p:tgtEl>
                                        <p:attrNameLst>
                                          <p:attrName>ppt_x</p:attrName>
                                        </p:attrNameLst>
                                      </p:cBhvr>
                                      <p:tavLst>
                                        <p:tav tm="0">
                                          <p:val>
                                            <p:strVal val="#ppt_x"/>
                                          </p:val>
                                        </p:tav>
                                        <p:tav tm="100000">
                                          <p:val>
                                            <p:strVal val="#ppt_x"/>
                                          </p:val>
                                        </p:tav>
                                      </p:tavLst>
                                    </p:anim>
                                    <p:anim calcmode="lin" valueType="num">
                                      <p:cBhvr>
                                        <p:cTn id="47" dur="1000" fill="hold"/>
                                        <p:tgtEl>
                                          <p:spTgt spid="3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350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1000"/>
                                        <p:tgtEl>
                                          <p:spTgt spid="40"/>
                                        </p:tgtEl>
                                      </p:cBhvr>
                                    </p:animEffect>
                                    <p:anim calcmode="lin" valueType="num">
                                      <p:cBhvr>
                                        <p:cTn id="51" dur="1000" fill="hold"/>
                                        <p:tgtEl>
                                          <p:spTgt spid="40"/>
                                        </p:tgtEl>
                                        <p:attrNameLst>
                                          <p:attrName>ppt_x</p:attrName>
                                        </p:attrNameLst>
                                      </p:cBhvr>
                                      <p:tavLst>
                                        <p:tav tm="0">
                                          <p:val>
                                            <p:strVal val="#ppt_x"/>
                                          </p:val>
                                        </p:tav>
                                        <p:tav tm="100000">
                                          <p:val>
                                            <p:strVal val="#ppt_x"/>
                                          </p:val>
                                        </p:tav>
                                      </p:tavLst>
                                    </p:anim>
                                    <p:anim calcmode="lin" valueType="num">
                                      <p:cBhvr>
                                        <p:cTn id="52" dur="1000" fill="hold"/>
                                        <p:tgtEl>
                                          <p:spTgt spid="40"/>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36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anim calcmode="lin" valueType="num">
                                      <p:cBhvr>
                                        <p:cTn id="56" dur="1000" fill="hold"/>
                                        <p:tgtEl>
                                          <p:spTgt spid="37"/>
                                        </p:tgtEl>
                                        <p:attrNameLst>
                                          <p:attrName>ppt_x</p:attrName>
                                        </p:attrNameLst>
                                      </p:cBhvr>
                                      <p:tavLst>
                                        <p:tav tm="0">
                                          <p:val>
                                            <p:strVal val="#ppt_x"/>
                                          </p:val>
                                        </p:tav>
                                        <p:tav tm="100000">
                                          <p:val>
                                            <p:strVal val="#ppt_x"/>
                                          </p:val>
                                        </p:tav>
                                      </p:tavLst>
                                    </p:anim>
                                    <p:anim calcmode="lin" valueType="num">
                                      <p:cBhvr>
                                        <p:cTn id="57" dur="1000" fill="hold"/>
                                        <p:tgtEl>
                                          <p:spTgt spid="3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370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1000"/>
                                        <p:tgtEl>
                                          <p:spTgt spid="41"/>
                                        </p:tgtEl>
                                      </p:cBhvr>
                                    </p:animEffect>
                                    <p:anim calcmode="lin" valueType="num">
                                      <p:cBhvr>
                                        <p:cTn id="61" dur="1000" fill="hold"/>
                                        <p:tgtEl>
                                          <p:spTgt spid="41"/>
                                        </p:tgtEl>
                                        <p:attrNameLst>
                                          <p:attrName>ppt_x</p:attrName>
                                        </p:attrNameLst>
                                      </p:cBhvr>
                                      <p:tavLst>
                                        <p:tav tm="0">
                                          <p:val>
                                            <p:strVal val="#ppt_x"/>
                                          </p:val>
                                        </p:tav>
                                        <p:tav tm="100000">
                                          <p:val>
                                            <p:strVal val="#ppt_x"/>
                                          </p:val>
                                        </p:tav>
                                      </p:tavLst>
                                    </p:anim>
                                    <p:anim calcmode="lin" valueType="num">
                                      <p:cBhvr>
                                        <p:cTn id="6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地区划分功能</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13" name="Oval 15"/>
          <p:cNvSpPr>
            <a:spLocks noChangeArrowheads="1"/>
          </p:cNvSpPr>
          <p:nvPr/>
        </p:nvSpPr>
        <p:spPr bwMode="auto">
          <a:xfrm>
            <a:off x="7899400" y="2117011"/>
            <a:ext cx="431800" cy="431933"/>
          </a:xfrm>
          <a:prstGeom prst="ellipse">
            <a:avLst/>
          </a:pr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4" name="Oval 16"/>
          <p:cNvSpPr>
            <a:spLocks noChangeArrowheads="1"/>
          </p:cNvSpPr>
          <p:nvPr/>
        </p:nvSpPr>
        <p:spPr bwMode="auto">
          <a:xfrm>
            <a:off x="7899400" y="3078275"/>
            <a:ext cx="431800" cy="431933"/>
          </a:xfrm>
          <a:prstGeom prst="ellipse">
            <a:avLst/>
          </a:prstGeom>
          <a:solidFill>
            <a:schemeClr val="bg1">
              <a:lumMod val="75000"/>
            </a:scheme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5" name="Oval 17"/>
          <p:cNvSpPr>
            <a:spLocks noChangeArrowheads="1"/>
          </p:cNvSpPr>
          <p:nvPr/>
        </p:nvSpPr>
        <p:spPr bwMode="auto">
          <a:xfrm>
            <a:off x="7899400" y="4043772"/>
            <a:ext cx="431800" cy="427699"/>
          </a:xfrm>
          <a:prstGeom prst="ellipse">
            <a:avLst/>
          </a:pr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6" name="Oval 18"/>
          <p:cNvSpPr>
            <a:spLocks noChangeArrowheads="1"/>
          </p:cNvSpPr>
          <p:nvPr/>
        </p:nvSpPr>
        <p:spPr bwMode="auto">
          <a:xfrm>
            <a:off x="7899400" y="4994448"/>
            <a:ext cx="431800" cy="431933"/>
          </a:xfrm>
          <a:prstGeom prst="ellipse">
            <a:avLst/>
          </a:prstGeom>
          <a:solidFill>
            <a:schemeClr val="bg1">
              <a:lumMod val="75000"/>
            </a:scheme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grpSp>
        <p:nvGrpSpPr>
          <p:cNvPr id="23" name="Group 25"/>
          <p:cNvGrpSpPr/>
          <p:nvPr/>
        </p:nvGrpSpPr>
        <p:grpSpPr bwMode="auto">
          <a:xfrm>
            <a:off x="8049686" y="5115137"/>
            <a:ext cx="131233" cy="194793"/>
            <a:chOff x="0" y="0"/>
            <a:chExt cx="85" cy="127"/>
          </a:xfrm>
        </p:grpSpPr>
        <p:sp>
          <p:nvSpPr>
            <p:cNvPr id="24" name="Freeform 26"/>
            <p:cNvSpPr>
              <a:spLocks noEditPoints="1"/>
            </p:cNvSpPr>
            <p:nvPr/>
          </p:nvSpPr>
          <p:spPr bwMode="auto">
            <a:xfrm>
              <a:off x="0" y="47"/>
              <a:ext cx="85" cy="80"/>
            </a:xfrm>
            <a:custGeom>
              <a:avLst/>
              <a:gdLst>
                <a:gd name="T0" fmla="*/ 34 w 36"/>
                <a:gd name="T1" fmla="*/ 0 h 34"/>
                <a:gd name="T2" fmla="*/ 2 w 36"/>
                <a:gd name="T3" fmla="*/ 0 h 34"/>
                <a:gd name="T4" fmla="*/ 1 w 36"/>
                <a:gd name="T5" fmla="*/ 0 h 34"/>
                <a:gd name="T6" fmla="*/ 0 w 36"/>
                <a:gd name="T7" fmla="*/ 1 h 34"/>
                <a:gd name="T8" fmla="*/ 0 w 36"/>
                <a:gd name="T9" fmla="*/ 6 h 34"/>
                <a:gd name="T10" fmla="*/ 0 w 36"/>
                <a:gd name="T11" fmla="*/ 32 h 34"/>
                <a:gd name="T12" fmla="*/ 2 w 36"/>
                <a:gd name="T13" fmla="*/ 34 h 34"/>
                <a:gd name="T14" fmla="*/ 34 w 36"/>
                <a:gd name="T15" fmla="*/ 34 h 34"/>
                <a:gd name="T16" fmla="*/ 36 w 36"/>
                <a:gd name="T17" fmla="*/ 32 h 34"/>
                <a:gd name="T18" fmla="*/ 36 w 36"/>
                <a:gd name="T19" fmla="*/ 1 h 34"/>
                <a:gd name="T20" fmla="*/ 34 w 36"/>
                <a:gd name="T21" fmla="*/ 0 h 34"/>
                <a:gd name="T22" fmla="*/ 8 w 36"/>
                <a:gd name="T23" fmla="*/ 7 h 34"/>
                <a:gd name="T24" fmla="*/ 11 w 36"/>
                <a:gd name="T25" fmla="*/ 7 h 34"/>
                <a:gd name="T26" fmla="*/ 11 w 36"/>
                <a:gd name="T27" fmla="*/ 26 h 34"/>
                <a:gd name="T28" fmla="*/ 8 w 36"/>
                <a:gd name="T29" fmla="*/ 26 h 34"/>
                <a:gd name="T30" fmla="*/ 8 w 36"/>
                <a:gd name="T31" fmla="*/ 7 h 34"/>
                <a:gd name="T32" fmla="*/ 16 w 36"/>
                <a:gd name="T33" fmla="*/ 7 h 34"/>
                <a:gd name="T34" fmla="*/ 20 w 36"/>
                <a:gd name="T35" fmla="*/ 7 h 34"/>
                <a:gd name="T36" fmla="*/ 20 w 36"/>
                <a:gd name="T37" fmla="*/ 26 h 34"/>
                <a:gd name="T38" fmla="*/ 16 w 36"/>
                <a:gd name="T39" fmla="*/ 26 h 34"/>
                <a:gd name="T40" fmla="*/ 16 w 36"/>
                <a:gd name="T41" fmla="*/ 7 h 34"/>
                <a:gd name="T42" fmla="*/ 28 w 36"/>
                <a:gd name="T43" fmla="*/ 26 h 34"/>
                <a:gd name="T44" fmla="*/ 25 w 36"/>
                <a:gd name="T45" fmla="*/ 26 h 34"/>
                <a:gd name="T46" fmla="*/ 25 w 36"/>
                <a:gd name="T47" fmla="*/ 7 h 34"/>
                <a:gd name="T48" fmla="*/ 28 w 36"/>
                <a:gd name="T49" fmla="*/ 7 h 34"/>
                <a:gd name="T50" fmla="*/ 28 w 36"/>
                <a:gd name="T5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4">
                  <a:moveTo>
                    <a:pt x="34" y="0"/>
                  </a:moveTo>
                  <a:cubicBezTo>
                    <a:pt x="2" y="0"/>
                    <a:pt x="2" y="0"/>
                    <a:pt x="2" y="0"/>
                  </a:cubicBezTo>
                  <a:cubicBezTo>
                    <a:pt x="2" y="0"/>
                    <a:pt x="2" y="0"/>
                    <a:pt x="1" y="0"/>
                  </a:cubicBezTo>
                  <a:cubicBezTo>
                    <a:pt x="1" y="0"/>
                    <a:pt x="0" y="1"/>
                    <a:pt x="0" y="1"/>
                  </a:cubicBezTo>
                  <a:cubicBezTo>
                    <a:pt x="0" y="6"/>
                    <a:pt x="0" y="6"/>
                    <a:pt x="0" y="6"/>
                  </a:cubicBezTo>
                  <a:cubicBezTo>
                    <a:pt x="0" y="32"/>
                    <a:pt x="0" y="32"/>
                    <a:pt x="0" y="32"/>
                  </a:cubicBezTo>
                  <a:cubicBezTo>
                    <a:pt x="0" y="33"/>
                    <a:pt x="1" y="34"/>
                    <a:pt x="2" y="34"/>
                  </a:cubicBezTo>
                  <a:cubicBezTo>
                    <a:pt x="34" y="34"/>
                    <a:pt x="34" y="34"/>
                    <a:pt x="34" y="34"/>
                  </a:cubicBezTo>
                  <a:cubicBezTo>
                    <a:pt x="35" y="34"/>
                    <a:pt x="36" y="33"/>
                    <a:pt x="36" y="32"/>
                  </a:cubicBezTo>
                  <a:cubicBezTo>
                    <a:pt x="36" y="1"/>
                    <a:pt x="36" y="1"/>
                    <a:pt x="36" y="1"/>
                  </a:cubicBezTo>
                  <a:cubicBezTo>
                    <a:pt x="36" y="0"/>
                    <a:pt x="35" y="0"/>
                    <a:pt x="34" y="0"/>
                  </a:cubicBezTo>
                  <a:close/>
                  <a:moveTo>
                    <a:pt x="8" y="7"/>
                  </a:moveTo>
                  <a:cubicBezTo>
                    <a:pt x="11" y="7"/>
                    <a:pt x="11" y="7"/>
                    <a:pt x="11" y="7"/>
                  </a:cubicBezTo>
                  <a:cubicBezTo>
                    <a:pt x="11" y="26"/>
                    <a:pt x="11" y="26"/>
                    <a:pt x="11" y="26"/>
                  </a:cubicBezTo>
                  <a:cubicBezTo>
                    <a:pt x="8" y="26"/>
                    <a:pt x="8" y="26"/>
                    <a:pt x="8" y="26"/>
                  </a:cubicBezTo>
                  <a:lnTo>
                    <a:pt x="8" y="7"/>
                  </a:lnTo>
                  <a:close/>
                  <a:moveTo>
                    <a:pt x="16" y="7"/>
                  </a:moveTo>
                  <a:cubicBezTo>
                    <a:pt x="20" y="7"/>
                    <a:pt x="20" y="7"/>
                    <a:pt x="20" y="7"/>
                  </a:cubicBezTo>
                  <a:cubicBezTo>
                    <a:pt x="20" y="26"/>
                    <a:pt x="20" y="26"/>
                    <a:pt x="20" y="26"/>
                  </a:cubicBezTo>
                  <a:cubicBezTo>
                    <a:pt x="16" y="26"/>
                    <a:pt x="16" y="26"/>
                    <a:pt x="16" y="26"/>
                  </a:cubicBezTo>
                  <a:lnTo>
                    <a:pt x="16" y="7"/>
                  </a:lnTo>
                  <a:close/>
                  <a:moveTo>
                    <a:pt x="28" y="26"/>
                  </a:moveTo>
                  <a:cubicBezTo>
                    <a:pt x="25" y="26"/>
                    <a:pt x="25" y="26"/>
                    <a:pt x="25" y="26"/>
                  </a:cubicBezTo>
                  <a:cubicBezTo>
                    <a:pt x="25" y="7"/>
                    <a:pt x="25" y="7"/>
                    <a:pt x="25" y="7"/>
                  </a:cubicBezTo>
                  <a:cubicBezTo>
                    <a:pt x="28" y="7"/>
                    <a:pt x="28" y="7"/>
                    <a:pt x="28" y="7"/>
                  </a:cubicBezTo>
                  <a:lnTo>
                    <a:pt x="28"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sp>
          <p:nvSpPr>
            <p:cNvPr id="25" name="Freeform 27"/>
            <p:cNvSpPr/>
            <p:nvPr/>
          </p:nvSpPr>
          <p:spPr bwMode="auto">
            <a:xfrm>
              <a:off x="0" y="0"/>
              <a:ext cx="85" cy="33"/>
            </a:xfrm>
            <a:custGeom>
              <a:avLst/>
              <a:gdLst>
                <a:gd name="T0" fmla="*/ 34 w 36"/>
                <a:gd name="T1" fmla="*/ 14 h 14"/>
                <a:gd name="T2" fmla="*/ 36 w 36"/>
                <a:gd name="T3" fmla="*/ 12 h 14"/>
                <a:gd name="T4" fmla="*/ 36 w 36"/>
                <a:gd name="T5" fmla="*/ 7 h 14"/>
                <a:gd name="T6" fmla="*/ 34 w 36"/>
                <a:gd name="T7" fmla="*/ 5 h 14"/>
                <a:gd name="T8" fmla="*/ 26 w 36"/>
                <a:gd name="T9" fmla="*/ 5 h 14"/>
                <a:gd name="T10" fmla="*/ 25 w 36"/>
                <a:gd name="T11" fmla="*/ 4 h 14"/>
                <a:gd name="T12" fmla="*/ 25 w 36"/>
                <a:gd name="T13" fmla="*/ 1 h 14"/>
                <a:gd name="T14" fmla="*/ 23 w 36"/>
                <a:gd name="T15" fmla="*/ 0 h 14"/>
                <a:gd name="T16" fmla="*/ 13 w 36"/>
                <a:gd name="T17" fmla="*/ 0 h 14"/>
                <a:gd name="T18" fmla="*/ 12 w 36"/>
                <a:gd name="T19" fmla="*/ 1 h 14"/>
                <a:gd name="T20" fmla="*/ 12 w 36"/>
                <a:gd name="T21" fmla="*/ 4 h 14"/>
                <a:gd name="T22" fmla="*/ 10 w 36"/>
                <a:gd name="T23" fmla="*/ 5 h 14"/>
                <a:gd name="T24" fmla="*/ 2 w 36"/>
                <a:gd name="T25" fmla="*/ 5 h 14"/>
                <a:gd name="T26" fmla="*/ 0 w 36"/>
                <a:gd name="T27" fmla="*/ 7 h 14"/>
                <a:gd name="T28" fmla="*/ 0 w 36"/>
                <a:gd name="T29" fmla="*/ 12 h 14"/>
                <a:gd name="T30" fmla="*/ 2 w 36"/>
                <a:gd name="T31" fmla="*/ 14 h 14"/>
                <a:gd name="T32" fmla="*/ 34 w 36"/>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14">
                  <a:moveTo>
                    <a:pt x="34" y="14"/>
                  </a:moveTo>
                  <a:cubicBezTo>
                    <a:pt x="35" y="14"/>
                    <a:pt x="36" y="13"/>
                    <a:pt x="36" y="12"/>
                  </a:cubicBezTo>
                  <a:cubicBezTo>
                    <a:pt x="36" y="7"/>
                    <a:pt x="36" y="7"/>
                    <a:pt x="36" y="7"/>
                  </a:cubicBezTo>
                  <a:cubicBezTo>
                    <a:pt x="36" y="6"/>
                    <a:pt x="35" y="5"/>
                    <a:pt x="34" y="5"/>
                  </a:cubicBezTo>
                  <a:cubicBezTo>
                    <a:pt x="26" y="5"/>
                    <a:pt x="26" y="5"/>
                    <a:pt x="26" y="5"/>
                  </a:cubicBezTo>
                  <a:cubicBezTo>
                    <a:pt x="25" y="5"/>
                    <a:pt x="25" y="5"/>
                    <a:pt x="25" y="4"/>
                  </a:cubicBezTo>
                  <a:cubicBezTo>
                    <a:pt x="25" y="1"/>
                    <a:pt x="25" y="1"/>
                    <a:pt x="25" y="1"/>
                  </a:cubicBezTo>
                  <a:cubicBezTo>
                    <a:pt x="25" y="0"/>
                    <a:pt x="24" y="0"/>
                    <a:pt x="23" y="0"/>
                  </a:cubicBezTo>
                  <a:cubicBezTo>
                    <a:pt x="13" y="0"/>
                    <a:pt x="13" y="0"/>
                    <a:pt x="13" y="0"/>
                  </a:cubicBezTo>
                  <a:cubicBezTo>
                    <a:pt x="12" y="0"/>
                    <a:pt x="12" y="0"/>
                    <a:pt x="12" y="1"/>
                  </a:cubicBezTo>
                  <a:cubicBezTo>
                    <a:pt x="12" y="4"/>
                    <a:pt x="12" y="4"/>
                    <a:pt x="12" y="4"/>
                  </a:cubicBezTo>
                  <a:cubicBezTo>
                    <a:pt x="12" y="5"/>
                    <a:pt x="11" y="5"/>
                    <a:pt x="10" y="5"/>
                  </a:cubicBezTo>
                  <a:cubicBezTo>
                    <a:pt x="2" y="5"/>
                    <a:pt x="2" y="5"/>
                    <a:pt x="2" y="5"/>
                  </a:cubicBezTo>
                  <a:cubicBezTo>
                    <a:pt x="1" y="5"/>
                    <a:pt x="0" y="6"/>
                    <a:pt x="0" y="7"/>
                  </a:cubicBezTo>
                  <a:cubicBezTo>
                    <a:pt x="0" y="12"/>
                    <a:pt x="0" y="12"/>
                    <a:pt x="0" y="12"/>
                  </a:cubicBezTo>
                  <a:cubicBezTo>
                    <a:pt x="0" y="13"/>
                    <a:pt x="1" y="14"/>
                    <a:pt x="2" y="14"/>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grpSp>
        <p:nvGrpSpPr>
          <p:cNvPr id="26" name="Group 28"/>
          <p:cNvGrpSpPr/>
          <p:nvPr/>
        </p:nvGrpSpPr>
        <p:grpSpPr bwMode="auto">
          <a:xfrm>
            <a:off x="8013700" y="4164461"/>
            <a:ext cx="203200" cy="165151"/>
            <a:chOff x="0" y="0"/>
            <a:chExt cx="132" cy="109"/>
          </a:xfrm>
        </p:grpSpPr>
        <p:sp>
          <p:nvSpPr>
            <p:cNvPr id="27" name="Freeform 29"/>
            <p:cNvSpPr/>
            <p:nvPr/>
          </p:nvSpPr>
          <p:spPr bwMode="auto">
            <a:xfrm>
              <a:off x="83" y="38"/>
              <a:ext cx="49" cy="71"/>
            </a:xfrm>
            <a:custGeom>
              <a:avLst/>
              <a:gdLst>
                <a:gd name="T0" fmla="*/ 21 w 21"/>
                <a:gd name="T1" fmla="*/ 15 h 30"/>
                <a:gd name="T2" fmla="*/ 5 w 21"/>
                <a:gd name="T3" fmla="*/ 30 h 30"/>
                <a:gd name="T4" fmla="*/ 0 w 21"/>
                <a:gd name="T5" fmla="*/ 29 h 30"/>
                <a:gd name="T6" fmla="*/ 14 w 21"/>
                <a:gd name="T7" fmla="*/ 9 h 30"/>
                <a:gd name="T8" fmla="*/ 12 w 21"/>
                <a:gd name="T9" fmla="*/ 0 h 30"/>
                <a:gd name="T10" fmla="*/ 21 w 21"/>
                <a:gd name="T11" fmla="*/ 15 h 30"/>
              </a:gdLst>
              <a:ahLst/>
              <a:cxnLst>
                <a:cxn ang="0">
                  <a:pos x="T0" y="T1"/>
                </a:cxn>
                <a:cxn ang="0">
                  <a:pos x="T2" y="T3"/>
                </a:cxn>
                <a:cxn ang="0">
                  <a:pos x="T4" y="T5"/>
                </a:cxn>
                <a:cxn ang="0">
                  <a:pos x="T6" y="T7"/>
                </a:cxn>
                <a:cxn ang="0">
                  <a:pos x="T8" y="T9"/>
                </a:cxn>
                <a:cxn ang="0">
                  <a:pos x="T10" y="T11"/>
                </a:cxn>
              </a:cxnLst>
              <a:rect l="0" t="0" r="r" b="b"/>
              <a:pathLst>
                <a:path w="21" h="30">
                  <a:moveTo>
                    <a:pt x="21" y="15"/>
                  </a:moveTo>
                  <a:cubicBezTo>
                    <a:pt x="21" y="23"/>
                    <a:pt x="14" y="30"/>
                    <a:pt x="5" y="30"/>
                  </a:cubicBezTo>
                  <a:cubicBezTo>
                    <a:pt x="4" y="30"/>
                    <a:pt x="2" y="30"/>
                    <a:pt x="0" y="29"/>
                  </a:cubicBezTo>
                  <a:cubicBezTo>
                    <a:pt x="8" y="26"/>
                    <a:pt x="14" y="18"/>
                    <a:pt x="14" y="9"/>
                  </a:cubicBezTo>
                  <a:cubicBezTo>
                    <a:pt x="14" y="6"/>
                    <a:pt x="13" y="3"/>
                    <a:pt x="12" y="0"/>
                  </a:cubicBezTo>
                  <a:cubicBezTo>
                    <a:pt x="17" y="3"/>
                    <a:pt x="21" y="8"/>
                    <a:pt x="2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sp>
          <p:nvSpPr>
            <p:cNvPr id="28" name="Freeform 30"/>
            <p:cNvSpPr>
              <a:spLocks noEditPoints="1"/>
            </p:cNvSpPr>
            <p:nvPr/>
          </p:nvSpPr>
          <p:spPr bwMode="auto">
            <a:xfrm>
              <a:off x="0" y="0"/>
              <a:ext cx="109" cy="109"/>
            </a:xfrm>
            <a:custGeom>
              <a:avLst/>
              <a:gdLst>
                <a:gd name="T0" fmla="*/ 45 w 46"/>
                <a:gd name="T1" fmla="*/ 15 h 46"/>
                <a:gd name="T2" fmla="*/ 35 w 46"/>
                <a:gd name="T3" fmla="*/ 4 h 46"/>
                <a:gd name="T4" fmla="*/ 35 w 46"/>
                <a:gd name="T5" fmla="*/ 4 h 46"/>
                <a:gd name="T6" fmla="*/ 23 w 46"/>
                <a:gd name="T7" fmla="*/ 0 h 46"/>
                <a:gd name="T8" fmla="*/ 4 w 46"/>
                <a:gd name="T9" fmla="*/ 10 h 46"/>
                <a:gd name="T10" fmla="*/ 0 w 46"/>
                <a:gd name="T11" fmla="*/ 23 h 46"/>
                <a:gd name="T12" fmla="*/ 5 w 46"/>
                <a:gd name="T13" fmla="*/ 37 h 46"/>
                <a:gd name="T14" fmla="*/ 9 w 46"/>
                <a:gd name="T15" fmla="*/ 42 h 46"/>
                <a:gd name="T16" fmla="*/ 14 w 46"/>
                <a:gd name="T17" fmla="*/ 44 h 46"/>
                <a:gd name="T18" fmla="*/ 14 w 46"/>
                <a:gd name="T19" fmla="*/ 44 h 46"/>
                <a:gd name="T20" fmla="*/ 23 w 46"/>
                <a:gd name="T21" fmla="*/ 46 h 46"/>
                <a:gd name="T22" fmla="*/ 32 w 46"/>
                <a:gd name="T23" fmla="*/ 44 h 46"/>
                <a:gd name="T24" fmla="*/ 36 w 46"/>
                <a:gd name="T25" fmla="*/ 42 h 46"/>
                <a:gd name="T26" fmla="*/ 42 w 46"/>
                <a:gd name="T27" fmla="*/ 36 h 46"/>
                <a:gd name="T28" fmla="*/ 46 w 46"/>
                <a:gd name="T29" fmla="*/ 26 h 46"/>
                <a:gd name="T30" fmla="*/ 46 w 46"/>
                <a:gd name="T31" fmla="*/ 26 h 46"/>
                <a:gd name="T32" fmla="*/ 46 w 46"/>
                <a:gd name="T33" fmla="*/ 23 h 46"/>
                <a:gd name="T34" fmla="*/ 45 w 46"/>
                <a:gd name="T35" fmla="*/ 15 h 46"/>
                <a:gd name="T36" fmla="*/ 31 w 46"/>
                <a:gd name="T37" fmla="*/ 11 h 46"/>
                <a:gd name="T38" fmla="*/ 35 w 46"/>
                <a:gd name="T39" fmla="*/ 15 h 46"/>
                <a:gd name="T40" fmla="*/ 35 w 46"/>
                <a:gd name="T41" fmla="*/ 15 h 46"/>
                <a:gd name="T42" fmla="*/ 31 w 46"/>
                <a:gd name="T43" fmla="*/ 19 h 46"/>
                <a:gd name="T44" fmla="*/ 27 w 46"/>
                <a:gd name="T45" fmla="*/ 15 h 46"/>
                <a:gd name="T46" fmla="*/ 31 w 46"/>
                <a:gd name="T47" fmla="*/ 11 h 46"/>
                <a:gd name="T48" fmla="*/ 31 w 46"/>
                <a:gd name="T49" fmla="*/ 11 h 46"/>
                <a:gd name="T50" fmla="*/ 15 w 46"/>
                <a:gd name="T51" fmla="*/ 36 h 46"/>
                <a:gd name="T52" fmla="*/ 11 w 46"/>
                <a:gd name="T53" fmla="*/ 32 h 46"/>
                <a:gd name="T54" fmla="*/ 15 w 46"/>
                <a:gd name="T55" fmla="*/ 28 h 46"/>
                <a:gd name="T56" fmla="*/ 19 w 46"/>
                <a:gd name="T57" fmla="*/ 32 h 46"/>
                <a:gd name="T58" fmla="*/ 15 w 46"/>
                <a:gd name="T59" fmla="*/ 36 h 46"/>
                <a:gd name="T60" fmla="*/ 15 w 46"/>
                <a:gd name="T61" fmla="*/ 19 h 46"/>
                <a:gd name="T62" fmla="*/ 11 w 46"/>
                <a:gd name="T63" fmla="*/ 15 h 46"/>
                <a:gd name="T64" fmla="*/ 15 w 46"/>
                <a:gd name="T65" fmla="*/ 11 h 46"/>
                <a:gd name="T66" fmla="*/ 19 w 46"/>
                <a:gd name="T67" fmla="*/ 15 h 46"/>
                <a:gd name="T68" fmla="*/ 15 w 46"/>
                <a:gd name="T69" fmla="*/ 19 h 46"/>
                <a:gd name="T70" fmla="*/ 20 w 46"/>
                <a:gd name="T71" fmla="*/ 23 h 46"/>
                <a:gd name="T72" fmla="*/ 22 w 46"/>
                <a:gd name="T73" fmla="*/ 21 h 46"/>
                <a:gd name="T74" fmla="*/ 23 w 46"/>
                <a:gd name="T75" fmla="*/ 21 h 46"/>
                <a:gd name="T76" fmla="*/ 26 w 46"/>
                <a:gd name="T77" fmla="*/ 23 h 46"/>
                <a:gd name="T78" fmla="*/ 25 w 46"/>
                <a:gd name="T79" fmla="*/ 25 h 46"/>
                <a:gd name="T80" fmla="*/ 23 w 46"/>
                <a:gd name="T81" fmla="*/ 26 h 46"/>
                <a:gd name="T82" fmla="*/ 20 w 46"/>
                <a:gd name="T83" fmla="*/ 23 h 46"/>
                <a:gd name="T84" fmla="*/ 31 w 46"/>
                <a:gd name="T85" fmla="*/ 36 h 46"/>
                <a:gd name="T86" fmla="*/ 27 w 46"/>
                <a:gd name="T87" fmla="*/ 32 h 46"/>
                <a:gd name="T88" fmla="*/ 31 w 46"/>
                <a:gd name="T89" fmla="*/ 28 h 46"/>
                <a:gd name="T90" fmla="*/ 35 w 46"/>
                <a:gd name="T91" fmla="*/ 32 h 46"/>
                <a:gd name="T92" fmla="*/ 31 w 46"/>
                <a:gd name="T9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46">
                  <a:moveTo>
                    <a:pt x="45" y="15"/>
                  </a:moveTo>
                  <a:cubicBezTo>
                    <a:pt x="43" y="10"/>
                    <a:pt x="39" y="6"/>
                    <a:pt x="35" y="4"/>
                  </a:cubicBezTo>
                  <a:cubicBezTo>
                    <a:pt x="35" y="4"/>
                    <a:pt x="35" y="4"/>
                    <a:pt x="35" y="4"/>
                  </a:cubicBezTo>
                  <a:cubicBezTo>
                    <a:pt x="31" y="2"/>
                    <a:pt x="27" y="0"/>
                    <a:pt x="23" y="0"/>
                  </a:cubicBezTo>
                  <a:cubicBezTo>
                    <a:pt x="15" y="0"/>
                    <a:pt x="8" y="4"/>
                    <a:pt x="4" y="10"/>
                  </a:cubicBezTo>
                  <a:cubicBezTo>
                    <a:pt x="2" y="14"/>
                    <a:pt x="0" y="19"/>
                    <a:pt x="0" y="23"/>
                  </a:cubicBezTo>
                  <a:cubicBezTo>
                    <a:pt x="0" y="29"/>
                    <a:pt x="2" y="33"/>
                    <a:pt x="5" y="37"/>
                  </a:cubicBezTo>
                  <a:cubicBezTo>
                    <a:pt x="6" y="39"/>
                    <a:pt x="8" y="40"/>
                    <a:pt x="9" y="42"/>
                  </a:cubicBezTo>
                  <a:cubicBezTo>
                    <a:pt x="11" y="43"/>
                    <a:pt x="12" y="44"/>
                    <a:pt x="14" y="44"/>
                  </a:cubicBezTo>
                  <a:cubicBezTo>
                    <a:pt x="14" y="44"/>
                    <a:pt x="14" y="44"/>
                    <a:pt x="14" y="44"/>
                  </a:cubicBezTo>
                  <a:cubicBezTo>
                    <a:pt x="17" y="46"/>
                    <a:pt x="20" y="46"/>
                    <a:pt x="23" y="46"/>
                  </a:cubicBezTo>
                  <a:cubicBezTo>
                    <a:pt x="26" y="46"/>
                    <a:pt x="30" y="46"/>
                    <a:pt x="32" y="44"/>
                  </a:cubicBezTo>
                  <a:cubicBezTo>
                    <a:pt x="34" y="44"/>
                    <a:pt x="35" y="43"/>
                    <a:pt x="36" y="42"/>
                  </a:cubicBezTo>
                  <a:cubicBezTo>
                    <a:pt x="38" y="41"/>
                    <a:pt x="40" y="39"/>
                    <a:pt x="42" y="36"/>
                  </a:cubicBezTo>
                  <a:cubicBezTo>
                    <a:pt x="44" y="33"/>
                    <a:pt x="45" y="30"/>
                    <a:pt x="46" y="26"/>
                  </a:cubicBezTo>
                  <a:cubicBezTo>
                    <a:pt x="46" y="26"/>
                    <a:pt x="46" y="26"/>
                    <a:pt x="46" y="26"/>
                  </a:cubicBezTo>
                  <a:cubicBezTo>
                    <a:pt x="46" y="25"/>
                    <a:pt x="46" y="24"/>
                    <a:pt x="46" y="23"/>
                  </a:cubicBezTo>
                  <a:cubicBezTo>
                    <a:pt x="46" y="21"/>
                    <a:pt x="45" y="18"/>
                    <a:pt x="45" y="15"/>
                  </a:cubicBezTo>
                  <a:close/>
                  <a:moveTo>
                    <a:pt x="31" y="11"/>
                  </a:moveTo>
                  <a:cubicBezTo>
                    <a:pt x="34" y="11"/>
                    <a:pt x="35" y="13"/>
                    <a:pt x="35" y="15"/>
                  </a:cubicBezTo>
                  <a:cubicBezTo>
                    <a:pt x="35" y="15"/>
                    <a:pt x="35" y="15"/>
                    <a:pt x="35" y="15"/>
                  </a:cubicBezTo>
                  <a:cubicBezTo>
                    <a:pt x="35" y="17"/>
                    <a:pt x="33" y="19"/>
                    <a:pt x="31" y="19"/>
                  </a:cubicBezTo>
                  <a:cubicBezTo>
                    <a:pt x="29" y="19"/>
                    <a:pt x="27" y="17"/>
                    <a:pt x="27" y="15"/>
                  </a:cubicBezTo>
                  <a:cubicBezTo>
                    <a:pt x="27" y="13"/>
                    <a:pt x="29" y="11"/>
                    <a:pt x="31" y="11"/>
                  </a:cubicBezTo>
                  <a:cubicBezTo>
                    <a:pt x="31" y="11"/>
                    <a:pt x="31" y="11"/>
                    <a:pt x="31" y="11"/>
                  </a:cubicBezTo>
                  <a:close/>
                  <a:moveTo>
                    <a:pt x="15" y="36"/>
                  </a:moveTo>
                  <a:cubicBezTo>
                    <a:pt x="12" y="36"/>
                    <a:pt x="11" y="34"/>
                    <a:pt x="11" y="32"/>
                  </a:cubicBezTo>
                  <a:cubicBezTo>
                    <a:pt x="11" y="30"/>
                    <a:pt x="12" y="28"/>
                    <a:pt x="15" y="28"/>
                  </a:cubicBezTo>
                  <a:cubicBezTo>
                    <a:pt x="17" y="28"/>
                    <a:pt x="19" y="30"/>
                    <a:pt x="19" y="32"/>
                  </a:cubicBezTo>
                  <a:cubicBezTo>
                    <a:pt x="19" y="34"/>
                    <a:pt x="17" y="36"/>
                    <a:pt x="15" y="36"/>
                  </a:cubicBezTo>
                  <a:close/>
                  <a:moveTo>
                    <a:pt x="15" y="19"/>
                  </a:moveTo>
                  <a:cubicBezTo>
                    <a:pt x="12" y="19"/>
                    <a:pt x="11" y="17"/>
                    <a:pt x="11" y="15"/>
                  </a:cubicBezTo>
                  <a:cubicBezTo>
                    <a:pt x="11" y="13"/>
                    <a:pt x="12" y="11"/>
                    <a:pt x="15" y="11"/>
                  </a:cubicBezTo>
                  <a:cubicBezTo>
                    <a:pt x="17" y="11"/>
                    <a:pt x="19" y="13"/>
                    <a:pt x="19" y="15"/>
                  </a:cubicBezTo>
                  <a:cubicBezTo>
                    <a:pt x="19" y="17"/>
                    <a:pt x="17" y="19"/>
                    <a:pt x="15" y="19"/>
                  </a:cubicBezTo>
                  <a:close/>
                  <a:moveTo>
                    <a:pt x="20" y="23"/>
                  </a:moveTo>
                  <a:cubicBezTo>
                    <a:pt x="20" y="22"/>
                    <a:pt x="21" y="21"/>
                    <a:pt x="22" y="21"/>
                  </a:cubicBezTo>
                  <a:cubicBezTo>
                    <a:pt x="22" y="21"/>
                    <a:pt x="23" y="21"/>
                    <a:pt x="23" y="21"/>
                  </a:cubicBezTo>
                  <a:cubicBezTo>
                    <a:pt x="25" y="21"/>
                    <a:pt x="26" y="22"/>
                    <a:pt x="26" y="23"/>
                  </a:cubicBezTo>
                  <a:cubicBezTo>
                    <a:pt x="26" y="24"/>
                    <a:pt x="26" y="24"/>
                    <a:pt x="25" y="25"/>
                  </a:cubicBezTo>
                  <a:cubicBezTo>
                    <a:pt x="25" y="26"/>
                    <a:pt x="24" y="26"/>
                    <a:pt x="23" y="26"/>
                  </a:cubicBezTo>
                  <a:cubicBezTo>
                    <a:pt x="22" y="26"/>
                    <a:pt x="20" y="25"/>
                    <a:pt x="20" y="23"/>
                  </a:cubicBezTo>
                  <a:close/>
                  <a:moveTo>
                    <a:pt x="31" y="36"/>
                  </a:moveTo>
                  <a:cubicBezTo>
                    <a:pt x="29" y="36"/>
                    <a:pt x="27" y="34"/>
                    <a:pt x="27" y="32"/>
                  </a:cubicBezTo>
                  <a:cubicBezTo>
                    <a:pt x="27" y="30"/>
                    <a:pt x="29" y="28"/>
                    <a:pt x="31" y="28"/>
                  </a:cubicBezTo>
                  <a:cubicBezTo>
                    <a:pt x="34" y="28"/>
                    <a:pt x="35" y="30"/>
                    <a:pt x="35" y="32"/>
                  </a:cubicBezTo>
                  <a:cubicBezTo>
                    <a:pt x="35" y="34"/>
                    <a:pt x="34" y="36"/>
                    <a:pt x="3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sp>
        <p:nvSpPr>
          <p:cNvPr id="29" name="Freeform 31"/>
          <p:cNvSpPr>
            <a:spLocks noEditPoints="1"/>
          </p:cNvSpPr>
          <p:nvPr/>
        </p:nvSpPr>
        <p:spPr bwMode="auto">
          <a:xfrm>
            <a:off x="8015819" y="3224369"/>
            <a:ext cx="198967" cy="169385"/>
          </a:xfrm>
          <a:custGeom>
            <a:avLst/>
            <a:gdLst>
              <a:gd name="T0" fmla="*/ 52 w 54"/>
              <a:gd name="T1" fmla="*/ 0 h 47"/>
              <a:gd name="T2" fmla="*/ 11 w 54"/>
              <a:gd name="T3" fmla="*/ 0 h 47"/>
              <a:gd name="T4" fmla="*/ 9 w 54"/>
              <a:gd name="T5" fmla="*/ 2 h 47"/>
              <a:gd name="T6" fmla="*/ 9 w 54"/>
              <a:gd name="T7" fmla="*/ 4 h 47"/>
              <a:gd name="T8" fmla="*/ 9 w 54"/>
              <a:gd name="T9" fmla="*/ 5 h 47"/>
              <a:gd name="T10" fmla="*/ 9 w 54"/>
              <a:gd name="T11" fmla="*/ 6 h 47"/>
              <a:gd name="T12" fmla="*/ 9 w 54"/>
              <a:gd name="T13" fmla="*/ 9 h 47"/>
              <a:gd name="T14" fmla="*/ 10 w 54"/>
              <a:gd name="T15" fmla="*/ 9 h 47"/>
              <a:gd name="T16" fmla="*/ 2 w 54"/>
              <a:gd name="T17" fmla="*/ 9 h 47"/>
              <a:gd name="T18" fmla="*/ 0 w 54"/>
              <a:gd name="T19" fmla="*/ 11 h 47"/>
              <a:gd name="T20" fmla="*/ 0 w 54"/>
              <a:gd name="T21" fmla="*/ 45 h 47"/>
              <a:gd name="T22" fmla="*/ 2 w 54"/>
              <a:gd name="T23" fmla="*/ 47 h 47"/>
              <a:gd name="T24" fmla="*/ 43 w 54"/>
              <a:gd name="T25" fmla="*/ 47 h 47"/>
              <a:gd name="T26" fmla="*/ 45 w 54"/>
              <a:gd name="T27" fmla="*/ 45 h 47"/>
              <a:gd name="T28" fmla="*/ 45 w 54"/>
              <a:gd name="T29" fmla="*/ 38 h 47"/>
              <a:gd name="T30" fmla="*/ 52 w 54"/>
              <a:gd name="T31" fmla="*/ 38 h 47"/>
              <a:gd name="T32" fmla="*/ 54 w 54"/>
              <a:gd name="T33" fmla="*/ 36 h 47"/>
              <a:gd name="T34" fmla="*/ 54 w 54"/>
              <a:gd name="T35" fmla="*/ 34 h 47"/>
              <a:gd name="T36" fmla="*/ 54 w 54"/>
              <a:gd name="T37" fmla="*/ 33 h 47"/>
              <a:gd name="T38" fmla="*/ 54 w 54"/>
              <a:gd name="T39" fmla="*/ 31 h 47"/>
              <a:gd name="T40" fmla="*/ 54 w 54"/>
              <a:gd name="T41" fmla="*/ 7 h 47"/>
              <a:gd name="T42" fmla="*/ 54 w 54"/>
              <a:gd name="T43" fmla="*/ 5 h 47"/>
              <a:gd name="T44" fmla="*/ 54 w 54"/>
              <a:gd name="T45" fmla="*/ 4 h 47"/>
              <a:gd name="T46" fmla="*/ 54 w 54"/>
              <a:gd name="T47" fmla="*/ 2 h 47"/>
              <a:gd name="T48" fmla="*/ 52 w 54"/>
              <a:gd name="T49" fmla="*/ 0 h 47"/>
              <a:gd name="T50" fmla="*/ 26 w 54"/>
              <a:gd name="T51" fmla="*/ 22 h 47"/>
              <a:gd name="T52" fmla="*/ 30 w 54"/>
              <a:gd name="T53" fmla="*/ 18 h 47"/>
              <a:gd name="T54" fmla="*/ 34 w 54"/>
              <a:gd name="T55" fmla="*/ 22 h 47"/>
              <a:gd name="T56" fmla="*/ 30 w 54"/>
              <a:gd name="T57" fmla="*/ 26 h 47"/>
              <a:gd name="T58" fmla="*/ 26 w 54"/>
              <a:gd name="T59" fmla="*/ 22 h 47"/>
              <a:gd name="T60" fmla="*/ 38 w 54"/>
              <a:gd name="T61" fmla="*/ 42 h 47"/>
              <a:gd name="T62" fmla="*/ 7 w 54"/>
              <a:gd name="T63" fmla="*/ 42 h 47"/>
              <a:gd name="T64" fmla="*/ 5 w 54"/>
              <a:gd name="T65" fmla="*/ 40 h 47"/>
              <a:gd name="T66" fmla="*/ 5 w 54"/>
              <a:gd name="T67" fmla="*/ 37 h 47"/>
              <a:gd name="T68" fmla="*/ 5 w 54"/>
              <a:gd name="T69" fmla="*/ 36 h 47"/>
              <a:gd name="T70" fmla="*/ 6 w 54"/>
              <a:gd name="T71" fmla="*/ 34 h 47"/>
              <a:gd name="T72" fmla="*/ 20 w 54"/>
              <a:gd name="T73" fmla="*/ 29 h 47"/>
              <a:gd name="T74" fmla="*/ 23 w 54"/>
              <a:gd name="T75" fmla="*/ 30 h 47"/>
              <a:gd name="T76" fmla="*/ 26 w 54"/>
              <a:gd name="T77" fmla="*/ 32 h 47"/>
              <a:gd name="T78" fmla="*/ 38 w 54"/>
              <a:gd name="T79" fmla="*/ 32 h 47"/>
              <a:gd name="T80" fmla="*/ 39 w 54"/>
              <a:gd name="T81" fmla="*/ 32 h 47"/>
              <a:gd name="T82" fmla="*/ 40 w 54"/>
              <a:gd name="T83" fmla="*/ 33 h 47"/>
              <a:gd name="T84" fmla="*/ 40 w 54"/>
              <a:gd name="T85" fmla="*/ 40 h 47"/>
              <a:gd name="T86" fmla="*/ 38 w 54"/>
              <a:gd name="T87" fmla="*/ 42 h 47"/>
              <a:gd name="T88" fmla="*/ 49 w 54"/>
              <a:gd name="T89" fmla="*/ 31 h 47"/>
              <a:gd name="T90" fmla="*/ 48 w 54"/>
              <a:gd name="T91" fmla="*/ 33 h 47"/>
              <a:gd name="T92" fmla="*/ 47 w 54"/>
              <a:gd name="T93" fmla="*/ 33 h 47"/>
              <a:gd name="T94" fmla="*/ 45 w 54"/>
              <a:gd name="T95" fmla="*/ 33 h 47"/>
              <a:gd name="T96" fmla="*/ 45 w 54"/>
              <a:gd name="T97" fmla="*/ 11 h 47"/>
              <a:gd name="T98" fmla="*/ 43 w 54"/>
              <a:gd name="T99" fmla="*/ 9 h 47"/>
              <a:gd name="T100" fmla="*/ 14 w 54"/>
              <a:gd name="T101" fmla="*/ 9 h 47"/>
              <a:gd name="T102" fmla="*/ 14 w 54"/>
              <a:gd name="T103" fmla="*/ 9 h 47"/>
              <a:gd name="T104" fmla="*/ 14 w 54"/>
              <a:gd name="T105" fmla="*/ 7 h 47"/>
              <a:gd name="T106" fmla="*/ 15 w 54"/>
              <a:gd name="T107" fmla="*/ 6 h 47"/>
              <a:gd name="T108" fmla="*/ 16 w 54"/>
              <a:gd name="T109" fmla="*/ 5 h 47"/>
              <a:gd name="T110" fmla="*/ 47 w 54"/>
              <a:gd name="T111" fmla="*/ 5 h 47"/>
              <a:gd name="T112" fmla="*/ 49 w 54"/>
              <a:gd name="T113" fmla="*/ 7 h 47"/>
              <a:gd name="T114" fmla="*/ 49 w 54"/>
              <a:gd name="T11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47">
                <a:moveTo>
                  <a:pt x="52" y="0"/>
                </a:moveTo>
                <a:cubicBezTo>
                  <a:pt x="11" y="0"/>
                  <a:pt x="11" y="0"/>
                  <a:pt x="11" y="0"/>
                </a:cubicBezTo>
                <a:cubicBezTo>
                  <a:pt x="10" y="0"/>
                  <a:pt x="9" y="1"/>
                  <a:pt x="9" y="2"/>
                </a:cubicBezTo>
                <a:cubicBezTo>
                  <a:pt x="9" y="4"/>
                  <a:pt x="9" y="4"/>
                  <a:pt x="9" y="4"/>
                </a:cubicBezTo>
                <a:cubicBezTo>
                  <a:pt x="9" y="4"/>
                  <a:pt x="9" y="5"/>
                  <a:pt x="9" y="5"/>
                </a:cubicBezTo>
                <a:cubicBezTo>
                  <a:pt x="9" y="5"/>
                  <a:pt x="9" y="6"/>
                  <a:pt x="9" y="6"/>
                </a:cubicBezTo>
                <a:cubicBezTo>
                  <a:pt x="9" y="9"/>
                  <a:pt x="9" y="9"/>
                  <a:pt x="9" y="9"/>
                </a:cubicBezTo>
                <a:cubicBezTo>
                  <a:pt x="9" y="9"/>
                  <a:pt x="9" y="9"/>
                  <a:pt x="10" y="9"/>
                </a:cubicBezTo>
                <a:cubicBezTo>
                  <a:pt x="2" y="9"/>
                  <a:pt x="2" y="9"/>
                  <a:pt x="2" y="9"/>
                </a:cubicBezTo>
                <a:cubicBezTo>
                  <a:pt x="1" y="9"/>
                  <a:pt x="0" y="10"/>
                  <a:pt x="0" y="11"/>
                </a:cubicBezTo>
                <a:cubicBezTo>
                  <a:pt x="0" y="45"/>
                  <a:pt x="0" y="45"/>
                  <a:pt x="0" y="45"/>
                </a:cubicBezTo>
                <a:cubicBezTo>
                  <a:pt x="0" y="46"/>
                  <a:pt x="1" y="47"/>
                  <a:pt x="2" y="47"/>
                </a:cubicBezTo>
                <a:cubicBezTo>
                  <a:pt x="43" y="47"/>
                  <a:pt x="43" y="47"/>
                  <a:pt x="43" y="47"/>
                </a:cubicBezTo>
                <a:cubicBezTo>
                  <a:pt x="44" y="47"/>
                  <a:pt x="45" y="46"/>
                  <a:pt x="45" y="45"/>
                </a:cubicBezTo>
                <a:cubicBezTo>
                  <a:pt x="45" y="38"/>
                  <a:pt x="45" y="38"/>
                  <a:pt x="45" y="38"/>
                </a:cubicBezTo>
                <a:cubicBezTo>
                  <a:pt x="52" y="38"/>
                  <a:pt x="52" y="38"/>
                  <a:pt x="52" y="38"/>
                </a:cubicBezTo>
                <a:cubicBezTo>
                  <a:pt x="53" y="38"/>
                  <a:pt x="54" y="37"/>
                  <a:pt x="54" y="36"/>
                </a:cubicBezTo>
                <a:cubicBezTo>
                  <a:pt x="54" y="34"/>
                  <a:pt x="54" y="34"/>
                  <a:pt x="54" y="34"/>
                </a:cubicBezTo>
                <a:cubicBezTo>
                  <a:pt x="54" y="33"/>
                  <a:pt x="54" y="33"/>
                  <a:pt x="54" y="33"/>
                </a:cubicBezTo>
                <a:cubicBezTo>
                  <a:pt x="54" y="33"/>
                  <a:pt x="54" y="32"/>
                  <a:pt x="54" y="31"/>
                </a:cubicBezTo>
                <a:cubicBezTo>
                  <a:pt x="54" y="7"/>
                  <a:pt x="54" y="7"/>
                  <a:pt x="54" y="7"/>
                </a:cubicBezTo>
                <a:cubicBezTo>
                  <a:pt x="54" y="6"/>
                  <a:pt x="54" y="5"/>
                  <a:pt x="54" y="5"/>
                </a:cubicBezTo>
                <a:cubicBezTo>
                  <a:pt x="54" y="5"/>
                  <a:pt x="54" y="4"/>
                  <a:pt x="54" y="4"/>
                </a:cubicBezTo>
                <a:cubicBezTo>
                  <a:pt x="54" y="2"/>
                  <a:pt x="54" y="2"/>
                  <a:pt x="54" y="2"/>
                </a:cubicBezTo>
                <a:cubicBezTo>
                  <a:pt x="54" y="1"/>
                  <a:pt x="53" y="0"/>
                  <a:pt x="52" y="0"/>
                </a:cubicBezTo>
                <a:close/>
                <a:moveTo>
                  <a:pt x="26" y="22"/>
                </a:moveTo>
                <a:cubicBezTo>
                  <a:pt x="26" y="20"/>
                  <a:pt x="28" y="18"/>
                  <a:pt x="30" y="18"/>
                </a:cubicBezTo>
                <a:cubicBezTo>
                  <a:pt x="33" y="18"/>
                  <a:pt x="34" y="20"/>
                  <a:pt x="34" y="22"/>
                </a:cubicBezTo>
                <a:cubicBezTo>
                  <a:pt x="34" y="24"/>
                  <a:pt x="33" y="26"/>
                  <a:pt x="30" y="26"/>
                </a:cubicBezTo>
                <a:cubicBezTo>
                  <a:pt x="28" y="26"/>
                  <a:pt x="26" y="24"/>
                  <a:pt x="26" y="22"/>
                </a:cubicBezTo>
                <a:close/>
                <a:moveTo>
                  <a:pt x="38" y="42"/>
                </a:moveTo>
                <a:cubicBezTo>
                  <a:pt x="7" y="42"/>
                  <a:pt x="7" y="42"/>
                  <a:pt x="7" y="42"/>
                </a:cubicBezTo>
                <a:cubicBezTo>
                  <a:pt x="6" y="42"/>
                  <a:pt x="5" y="41"/>
                  <a:pt x="5" y="40"/>
                </a:cubicBezTo>
                <a:cubicBezTo>
                  <a:pt x="5" y="37"/>
                  <a:pt x="5" y="37"/>
                  <a:pt x="5" y="37"/>
                </a:cubicBezTo>
                <a:cubicBezTo>
                  <a:pt x="5" y="37"/>
                  <a:pt x="5" y="36"/>
                  <a:pt x="5" y="36"/>
                </a:cubicBezTo>
                <a:cubicBezTo>
                  <a:pt x="6" y="35"/>
                  <a:pt x="6" y="35"/>
                  <a:pt x="6" y="34"/>
                </a:cubicBezTo>
                <a:cubicBezTo>
                  <a:pt x="6" y="34"/>
                  <a:pt x="11" y="26"/>
                  <a:pt x="20" y="29"/>
                </a:cubicBezTo>
                <a:cubicBezTo>
                  <a:pt x="21" y="29"/>
                  <a:pt x="22" y="30"/>
                  <a:pt x="23" y="30"/>
                </a:cubicBezTo>
                <a:cubicBezTo>
                  <a:pt x="24" y="31"/>
                  <a:pt x="25" y="31"/>
                  <a:pt x="26" y="32"/>
                </a:cubicBezTo>
                <a:cubicBezTo>
                  <a:pt x="34" y="35"/>
                  <a:pt x="38" y="32"/>
                  <a:pt x="38" y="32"/>
                </a:cubicBezTo>
                <a:cubicBezTo>
                  <a:pt x="38" y="32"/>
                  <a:pt x="38" y="32"/>
                  <a:pt x="39" y="32"/>
                </a:cubicBezTo>
                <a:cubicBezTo>
                  <a:pt x="39" y="32"/>
                  <a:pt x="40" y="32"/>
                  <a:pt x="40" y="33"/>
                </a:cubicBezTo>
                <a:cubicBezTo>
                  <a:pt x="40" y="40"/>
                  <a:pt x="40" y="40"/>
                  <a:pt x="40" y="40"/>
                </a:cubicBezTo>
                <a:cubicBezTo>
                  <a:pt x="40" y="41"/>
                  <a:pt x="39" y="42"/>
                  <a:pt x="38" y="42"/>
                </a:cubicBezTo>
                <a:close/>
                <a:moveTo>
                  <a:pt x="49" y="31"/>
                </a:moveTo>
                <a:cubicBezTo>
                  <a:pt x="49" y="32"/>
                  <a:pt x="48" y="32"/>
                  <a:pt x="48" y="33"/>
                </a:cubicBezTo>
                <a:cubicBezTo>
                  <a:pt x="48" y="33"/>
                  <a:pt x="47" y="33"/>
                  <a:pt x="47" y="33"/>
                </a:cubicBezTo>
                <a:cubicBezTo>
                  <a:pt x="45" y="33"/>
                  <a:pt x="45" y="33"/>
                  <a:pt x="45" y="33"/>
                </a:cubicBezTo>
                <a:cubicBezTo>
                  <a:pt x="45" y="11"/>
                  <a:pt x="45" y="11"/>
                  <a:pt x="45" y="11"/>
                </a:cubicBezTo>
                <a:cubicBezTo>
                  <a:pt x="45" y="10"/>
                  <a:pt x="44" y="9"/>
                  <a:pt x="43" y="9"/>
                </a:cubicBezTo>
                <a:cubicBezTo>
                  <a:pt x="14" y="9"/>
                  <a:pt x="14" y="9"/>
                  <a:pt x="14" y="9"/>
                </a:cubicBezTo>
                <a:cubicBezTo>
                  <a:pt x="14" y="9"/>
                  <a:pt x="14" y="9"/>
                  <a:pt x="14" y="9"/>
                </a:cubicBezTo>
                <a:cubicBezTo>
                  <a:pt x="14" y="7"/>
                  <a:pt x="14" y="7"/>
                  <a:pt x="14" y="7"/>
                </a:cubicBezTo>
                <a:cubicBezTo>
                  <a:pt x="14" y="7"/>
                  <a:pt x="14" y="6"/>
                  <a:pt x="15" y="6"/>
                </a:cubicBezTo>
                <a:cubicBezTo>
                  <a:pt x="15" y="6"/>
                  <a:pt x="15" y="5"/>
                  <a:pt x="16" y="5"/>
                </a:cubicBezTo>
                <a:cubicBezTo>
                  <a:pt x="47" y="5"/>
                  <a:pt x="47" y="5"/>
                  <a:pt x="47" y="5"/>
                </a:cubicBezTo>
                <a:cubicBezTo>
                  <a:pt x="48" y="5"/>
                  <a:pt x="49" y="6"/>
                  <a:pt x="49" y="7"/>
                </a:cubicBezTo>
                <a:lnTo>
                  <a:pt x="49"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nvGrpSpPr>
          <p:cNvPr id="30" name="Group 32"/>
          <p:cNvGrpSpPr/>
          <p:nvPr/>
        </p:nvGrpSpPr>
        <p:grpSpPr bwMode="auto">
          <a:xfrm>
            <a:off x="8028517" y="2265225"/>
            <a:ext cx="177800" cy="143977"/>
            <a:chOff x="0" y="0"/>
            <a:chExt cx="116" cy="94"/>
          </a:xfrm>
        </p:grpSpPr>
        <p:sp>
          <p:nvSpPr>
            <p:cNvPr id="31" name="Freeform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sp>
          <p:nvSpPr>
            <p:cNvPr id="32" name="Freeform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sp>
        <p:nvSpPr>
          <p:cNvPr id="41" name="Rectangle 43"/>
          <p:cNvSpPr>
            <a:spLocks noChangeArrowheads="1"/>
          </p:cNvSpPr>
          <p:nvPr/>
        </p:nvSpPr>
        <p:spPr bwMode="auto">
          <a:xfrm>
            <a:off x="8587317" y="2032318"/>
            <a:ext cx="2692400" cy="59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20000"/>
              </a:lnSpc>
            </a:pPr>
            <a:r>
              <a:rPr lang="zh-CN" altLang="en-US" sz="1067" b="1" dirty="0">
                <a:solidFill>
                  <a:srgbClr val="FFFFFF">
                    <a:lumMod val="50000"/>
                  </a:srgbClr>
                </a:solidFill>
                <a:latin typeface="Calibri"/>
                <a:ea typeface="宋体" panose="02010600030101010101" pitchFamily="2" charset="-122"/>
              </a:rPr>
              <a:t>添加卡机</a:t>
            </a:r>
          </a:p>
          <a:p>
            <a:pPr algn="just" defTabSz="1219170">
              <a:lnSpc>
                <a:spcPct val="120000"/>
              </a:lnSpc>
            </a:pPr>
            <a:r>
              <a:rPr lang="zh-CN" altLang="en-US" sz="1067" dirty="0">
                <a:solidFill>
                  <a:srgbClr val="FFFFFF">
                    <a:lumMod val="50000"/>
                  </a:srgbClr>
                </a:solidFill>
                <a:latin typeface="Calibri"/>
                <a:ea typeface="宋体" panose="02010600030101010101" pitchFamily="2" charset="-122"/>
              </a:rPr>
              <a:t>通过地区划分页面添加卡机并输入卡机</a:t>
            </a:r>
            <a:r>
              <a:rPr lang="en-US" altLang="zh-CN" sz="1067" dirty="0">
                <a:solidFill>
                  <a:srgbClr val="FFFFFF">
                    <a:lumMod val="50000"/>
                  </a:srgbClr>
                </a:solidFill>
                <a:latin typeface="Calibri"/>
                <a:ea typeface="宋体" panose="02010600030101010101" pitchFamily="2" charset="-122"/>
              </a:rPr>
              <a:t>ID</a:t>
            </a:r>
            <a:r>
              <a:rPr lang="zh-CN" altLang="en-US" sz="1067" dirty="0">
                <a:solidFill>
                  <a:srgbClr val="FFFFFF">
                    <a:lumMod val="50000"/>
                  </a:srgbClr>
                </a:solidFill>
                <a:latin typeface="Calibri"/>
                <a:ea typeface="宋体" panose="02010600030101010101" pitchFamily="2" charset="-122"/>
              </a:rPr>
              <a:t>进行卡机的添加。</a:t>
            </a:r>
          </a:p>
        </p:txBody>
      </p:sp>
      <p:sp>
        <p:nvSpPr>
          <p:cNvPr id="42" name="Rectangle 44"/>
          <p:cNvSpPr>
            <a:spLocks noChangeArrowheads="1"/>
          </p:cNvSpPr>
          <p:nvPr/>
        </p:nvSpPr>
        <p:spPr bwMode="auto">
          <a:xfrm>
            <a:off x="8587317" y="2989347"/>
            <a:ext cx="2692400" cy="57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20000"/>
              </a:lnSpc>
            </a:pPr>
            <a:r>
              <a:rPr lang="zh-CN" altLang="en-US" sz="1067" b="1" dirty="0">
                <a:solidFill>
                  <a:srgbClr val="FFFFFF">
                    <a:lumMod val="50000"/>
                  </a:srgbClr>
                </a:solidFill>
                <a:latin typeface="Calibri"/>
                <a:ea typeface="宋体" panose="02010600030101010101" pitchFamily="2" charset="-122"/>
              </a:rPr>
              <a:t>删除卡机</a:t>
            </a:r>
          </a:p>
          <a:p>
            <a:pPr algn="just" defTabSz="1219170">
              <a:lnSpc>
                <a:spcPct val="120000"/>
              </a:lnSpc>
            </a:pPr>
            <a:r>
              <a:rPr lang="zh-CN" altLang="en-US" sz="1067" dirty="0">
                <a:solidFill>
                  <a:srgbClr val="FFFFFF">
                    <a:lumMod val="50000"/>
                  </a:srgbClr>
                </a:solidFill>
                <a:latin typeface="Calibri"/>
                <a:ea typeface="宋体" panose="02010600030101010101" pitchFamily="2" charset="-122"/>
              </a:rPr>
              <a:t>通过点击地区划分页面对应卡机后的修改并点击删除进行对应卡机的删除。</a:t>
            </a:r>
          </a:p>
        </p:txBody>
      </p:sp>
      <p:sp>
        <p:nvSpPr>
          <p:cNvPr id="43" name="Rectangle 45"/>
          <p:cNvSpPr>
            <a:spLocks noChangeArrowheads="1"/>
          </p:cNvSpPr>
          <p:nvPr/>
        </p:nvSpPr>
        <p:spPr bwMode="auto">
          <a:xfrm>
            <a:off x="8587317" y="3963314"/>
            <a:ext cx="2692400" cy="57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20000"/>
              </a:lnSpc>
            </a:pPr>
            <a:r>
              <a:rPr lang="zh-CN" altLang="en-US" sz="1067" b="1" dirty="0">
                <a:solidFill>
                  <a:srgbClr val="FFFFFF">
                    <a:lumMod val="50000"/>
                  </a:srgbClr>
                </a:solidFill>
                <a:latin typeface="Calibri"/>
                <a:ea typeface="宋体" panose="02010600030101010101" pitchFamily="2" charset="-122"/>
              </a:rPr>
              <a:t>移除卡机</a:t>
            </a:r>
          </a:p>
          <a:p>
            <a:pPr algn="just" defTabSz="1219170">
              <a:lnSpc>
                <a:spcPct val="120000"/>
              </a:lnSpc>
            </a:pPr>
            <a:r>
              <a:rPr lang="zh-CN" altLang="en-US" sz="1067" dirty="0">
                <a:solidFill>
                  <a:srgbClr val="FFFFFF">
                    <a:lumMod val="50000"/>
                  </a:srgbClr>
                </a:solidFill>
                <a:latin typeface="Calibri"/>
                <a:ea typeface="宋体" panose="02010600030101010101" pitchFamily="2" charset="-122"/>
              </a:rPr>
              <a:t>通过点击地区划分页面对应卡机的移除来进行卡机的移除操作。</a:t>
            </a:r>
          </a:p>
        </p:txBody>
      </p:sp>
      <p:sp>
        <p:nvSpPr>
          <p:cNvPr id="44" name="Rectangle 46"/>
          <p:cNvSpPr>
            <a:spLocks noChangeArrowheads="1"/>
          </p:cNvSpPr>
          <p:nvPr/>
        </p:nvSpPr>
        <p:spPr bwMode="auto">
          <a:xfrm>
            <a:off x="8587317" y="4903404"/>
            <a:ext cx="2692400" cy="77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20000"/>
              </a:lnSpc>
            </a:pPr>
            <a:r>
              <a:rPr lang="zh-CN" altLang="en-US" sz="1067" b="1" dirty="0">
                <a:solidFill>
                  <a:srgbClr val="FFFFFF">
                    <a:lumMod val="50000"/>
                  </a:srgbClr>
                </a:solidFill>
                <a:latin typeface="Calibri"/>
                <a:ea typeface="宋体" panose="02010600030101010101" pitchFamily="2" charset="-122"/>
              </a:rPr>
              <a:t>修改卡机所属</a:t>
            </a:r>
          </a:p>
          <a:p>
            <a:pPr algn="just" defTabSz="1219170">
              <a:lnSpc>
                <a:spcPct val="120000"/>
              </a:lnSpc>
            </a:pPr>
            <a:r>
              <a:rPr lang="zh-CN" altLang="en-US" sz="1067" dirty="0">
                <a:solidFill>
                  <a:srgbClr val="FFFFFF">
                    <a:lumMod val="50000"/>
                  </a:srgbClr>
                </a:solidFill>
                <a:latin typeface="Calibri"/>
                <a:ea typeface="宋体" panose="02010600030101010101" pitchFamily="2" charset="-122"/>
              </a:rPr>
              <a:t>通过点击地区划分页面对应卡机后的修改并在点击下拉菜单选择所属后点击确认即可完成卡机的所属修改操作。</a:t>
            </a:r>
          </a:p>
        </p:txBody>
      </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576752" y="3655990"/>
            <a:ext cx="1663720" cy="3617876"/>
          </a:xfrm>
          <a:prstGeom prst="rect">
            <a:avLst/>
          </a:prstGeom>
        </p:spPr>
      </p:pic>
      <p:pic>
        <p:nvPicPr>
          <p:cNvPr id="46" name="图片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62572" y="1470277"/>
            <a:ext cx="2358477" cy="5503519"/>
          </a:xfrm>
          <a:prstGeom prst="rect">
            <a:avLst/>
          </a:prstGeom>
        </p:spPr>
      </p:pic>
      <p:sp>
        <p:nvSpPr>
          <p:cNvPr id="47" name="Oval 15">
            <a:extLst>
              <a:ext uri="{FF2B5EF4-FFF2-40B4-BE49-F238E27FC236}">
                <a16:creationId xmlns:a16="http://schemas.microsoft.com/office/drawing/2014/main" id="{EF6B8E39-A79A-4FB8-B080-34A96C4D79BE}"/>
              </a:ext>
            </a:extLst>
          </p:cNvPr>
          <p:cNvSpPr>
            <a:spLocks noChangeArrowheads="1"/>
          </p:cNvSpPr>
          <p:nvPr/>
        </p:nvSpPr>
        <p:spPr bwMode="auto">
          <a:xfrm>
            <a:off x="3927491" y="2082545"/>
            <a:ext cx="431800" cy="431933"/>
          </a:xfrm>
          <a:prstGeom prst="ellipse">
            <a:avLst/>
          </a:pr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48" name="Oval 16">
            <a:extLst>
              <a:ext uri="{FF2B5EF4-FFF2-40B4-BE49-F238E27FC236}">
                <a16:creationId xmlns:a16="http://schemas.microsoft.com/office/drawing/2014/main" id="{083B6FE7-7F4B-46E4-8167-49526A408AC9}"/>
              </a:ext>
            </a:extLst>
          </p:cNvPr>
          <p:cNvSpPr>
            <a:spLocks noChangeArrowheads="1"/>
          </p:cNvSpPr>
          <p:nvPr/>
        </p:nvSpPr>
        <p:spPr bwMode="auto">
          <a:xfrm>
            <a:off x="3914338" y="3563485"/>
            <a:ext cx="431800" cy="431933"/>
          </a:xfrm>
          <a:prstGeom prst="ellipse">
            <a:avLst/>
          </a:prstGeom>
          <a:solidFill>
            <a:schemeClr val="bg1">
              <a:lumMod val="75000"/>
            </a:scheme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49" name="Oval 17">
            <a:extLst>
              <a:ext uri="{FF2B5EF4-FFF2-40B4-BE49-F238E27FC236}">
                <a16:creationId xmlns:a16="http://schemas.microsoft.com/office/drawing/2014/main" id="{03C65024-5EEF-4861-87F1-320BD169B1E5}"/>
              </a:ext>
            </a:extLst>
          </p:cNvPr>
          <p:cNvSpPr>
            <a:spLocks noChangeArrowheads="1"/>
          </p:cNvSpPr>
          <p:nvPr/>
        </p:nvSpPr>
        <p:spPr bwMode="auto">
          <a:xfrm>
            <a:off x="3927491" y="5018820"/>
            <a:ext cx="431800" cy="427699"/>
          </a:xfrm>
          <a:prstGeom prst="ellipse">
            <a:avLst/>
          </a:pr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grpSp>
        <p:nvGrpSpPr>
          <p:cNvPr id="51" name="Group 25">
            <a:extLst>
              <a:ext uri="{FF2B5EF4-FFF2-40B4-BE49-F238E27FC236}">
                <a16:creationId xmlns:a16="http://schemas.microsoft.com/office/drawing/2014/main" id="{5D9F2D89-7189-4F45-B977-8BB3D1413159}"/>
              </a:ext>
            </a:extLst>
          </p:cNvPr>
          <p:cNvGrpSpPr/>
          <p:nvPr/>
        </p:nvGrpSpPr>
        <p:grpSpPr bwMode="auto">
          <a:xfrm>
            <a:off x="4077777" y="5080671"/>
            <a:ext cx="131233" cy="194793"/>
            <a:chOff x="0" y="0"/>
            <a:chExt cx="85" cy="127"/>
          </a:xfrm>
        </p:grpSpPr>
        <p:sp>
          <p:nvSpPr>
            <p:cNvPr id="52" name="Freeform 26">
              <a:extLst>
                <a:ext uri="{FF2B5EF4-FFF2-40B4-BE49-F238E27FC236}">
                  <a16:creationId xmlns:a16="http://schemas.microsoft.com/office/drawing/2014/main" id="{2A6D2D5C-E394-4107-A0F7-5E7D1012F8E4}"/>
                </a:ext>
              </a:extLst>
            </p:cNvPr>
            <p:cNvSpPr>
              <a:spLocks noEditPoints="1"/>
            </p:cNvSpPr>
            <p:nvPr/>
          </p:nvSpPr>
          <p:spPr bwMode="auto">
            <a:xfrm>
              <a:off x="0" y="47"/>
              <a:ext cx="85" cy="80"/>
            </a:xfrm>
            <a:custGeom>
              <a:avLst/>
              <a:gdLst>
                <a:gd name="T0" fmla="*/ 34 w 36"/>
                <a:gd name="T1" fmla="*/ 0 h 34"/>
                <a:gd name="T2" fmla="*/ 2 w 36"/>
                <a:gd name="T3" fmla="*/ 0 h 34"/>
                <a:gd name="T4" fmla="*/ 1 w 36"/>
                <a:gd name="T5" fmla="*/ 0 h 34"/>
                <a:gd name="T6" fmla="*/ 0 w 36"/>
                <a:gd name="T7" fmla="*/ 1 h 34"/>
                <a:gd name="T8" fmla="*/ 0 w 36"/>
                <a:gd name="T9" fmla="*/ 6 h 34"/>
                <a:gd name="T10" fmla="*/ 0 w 36"/>
                <a:gd name="T11" fmla="*/ 32 h 34"/>
                <a:gd name="T12" fmla="*/ 2 w 36"/>
                <a:gd name="T13" fmla="*/ 34 h 34"/>
                <a:gd name="T14" fmla="*/ 34 w 36"/>
                <a:gd name="T15" fmla="*/ 34 h 34"/>
                <a:gd name="T16" fmla="*/ 36 w 36"/>
                <a:gd name="T17" fmla="*/ 32 h 34"/>
                <a:gd name="T18" fmla="*/ 36 w 36"/>
                <a:gd name="T19" fmla="*/ 1 h 34"/>
                <a:gd name="T20" fmla="*/ 34 w 36"/>
                <a:gd name="T21" fmla="*/ 0 h 34"/>
                <a:gd name="T22" fmla="*/ 8 w 36"/>
                <a:gd name="T23" fmla="*/ 7 h 34"/>
                <a:gd name="T24" fmla="*/ 11 w 36"/>
                <a:gd name="T25" fmla="*/ 7 h 34"/>
                <a:gd name="T26" fmla="*/ 11 w 36"/>
                <a:gd name="T27" fmla="*/ 26 h 34"/>
                <a:gd name="T28" fmla="*/ 8 w 36"/>
                <a:gd name="T29" fmla="*/ 26 h 34"/>
                <a:gd name="T30" fmla="*/ 8 w 36"/>
                <a:gd name="T31" fmla="*/ 7 h 34"/>
                <a:gd name="T32" fmla="*/ 16 w 36"/>
                <a:gd name="T33" fmla="*/ 7 h 34"/>
                <a:gd name="T34" fmla="*/ 20 w 36"/>
                <a:gd name="T35" fmla="*/ 7 h 34"/>
                <a:gd name="T36" fmla="*/ 20 w 36"/>
                <a:gd name="T37" fmla="*/ 26 h 34"/>
                <a:gd name="T38" fmla="*/ 16 w 36"/>
                <a:gd name="T39" fmla="*/ 26 h 34"/>
                <a:gd name="T40" fmla="*/ 16 w 36"/>
                <a:gd name="T41" fmla="*/ 7 h 34"/>
                <a:gd name="T42" fmla="*/ 28 w 36"/>
                <a:gd name="T43" fmla="*/ 26 h 34"/>
                <a:gd name="T44" fmla="*/ 25 w 36"/>
                <a:gd name="T45" fmla="*/ 26 h 34"/>
                <a:gd name="T46" fmla="*/ 25 w 36"/>
                <a:gd name="T47" fmla="*/ 7 h 34"/>
                <a:gd name="T48" fmla="*/ 28 w 36"/>
                <a:gd name="T49" fmla="*/ 7 h 34"/>
                <a:gd name="T50" fmla="*/ 28 w 36"/>
                <a:gd name="T5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4">
                  <a:moveTo>
                    <a:pt x="34" y="0"/>
                  </a:moveTo>
                  <a:cubicBezTo>
                    <a:pt x="2" y="0"/>
                    <a:pt x="2" y="0"/>
                    <a:pt x="2" y="0"/>
                  </a:cubicBezTo>
                  <a:cubicBezTo>
                    <a:pt x="2" y="0"/>
                    <a:pt x="2" y="0"/>
                    <a:pt x="1" y="0"/>
                  </a:cubicBezTo>
                  <a:cubicBezTo>
                    <a:pt x="1" y="0"/>
                    <a:pt x="0" y="1"/>
                    <a:pt x="0" y="1"/>
                  </a:cubicBezTo>
                  <a:cubicBezTo>
                    <a:pt x="0" y="6"/>
                    <a:pt x="0" y="6"/>
                    <a:pt x="0" y="6"/>
                  </a:cubicBezTo>
                  <a:cubicBezTo>
                    <a:pt x="0" y="32"/>
                    <a:pt x="0" y="32"/>
                    <a:pt x="0" y="32"/>
                  </a:cubicBezTo>
                  <a:cubicBezTo>
                    <a:pt x="0" y="33"/>
                    <a:pt x="1" y="34"/>
                    <a:pt x="2" y="34"/>
                  </a:cubicBezTo>
                  <a:cubicBezTo>
                    <a:pt x="34" y="34"/>
                    <a:pt x="34" y="34"/>
                    <a:pt x="34" y="34"/>
                  </a:cubicBezTo>
                  <a:cubicBezTo>
                    <a:pt x="35" y="34"/>
                    <a:pt x="36" y="33"/>
                    <a:pt x="36" y="32"/>
                  </a:cubicBezTo>
                  <a:cubicBezTo>
                    <a:pt x="36" y="1"/>
                    <a:pt x="36" y="1"/>
                    <a:pt x="36" y="1"/>
                  </a:cubicBezTo>
                  <a:cubicBezTo>
                    <a:pt x="36" y="0"/>
                    <a:pt x="35" y="0"/>
                    <a:pt x="34" y="0"/>
                  </a:cubicBezTo>
                  <a:close/>
                  <a:moveTo>
                    <a:pt x="8" y="7"/>
                  </a:moveTo>
                  <a:cubicBezTo>
                    <a:pt x="11" y="7"/>
                    <a:pt x="11" y="7"/>
                    <a:pt x="11" y="7"/>
                  </a:cubicBezTo>
                  <a:cubicBezTo>
                    <a:pt x="11" y="26"/>
                    <a:pt x="11" y="26"/>
                    <a:pt x="11" y="26"/>
                  </a:cubicBezTo>
                  <a:cubicBezTo>
                    <a:pt x="8" y="26"/>
                    <a:pt x="8" y="26"/>
                    <a:pt x="8" y="26"/>
                  </a:cubicBezTo>
                  <a:lnTo>
                    <a:pt x="8" y="7"/>
                  </a:lnTo>
                  <a:close/>
                  <a:moveTo>
                    <a:pt x="16" y="7"/>
                  </a:moveTo>
                  <a:cubicBezTo>
                    <a:pt x="20" y="7"/>
                    <a:pt x="20" y="7"/>
                    <a:pt x="20" y="7"/>
                  </a:cubicBezTo>
                  <a:cubicBezTo>
                    <a:pt x="20" y="26"/>
                    <a:pt x="20" y="26"/>
                    <a:pt x="20" y="26"/>
                  </a:cubicBezTo>
                  <a:cubicBezTo>
                    <a:pt x="16" y="26"/>
                    <a:pt x="16" y="26"/>
                    <a:pt x="16" y="26"/>
                  </a:cubicBezTo>
                  <a:lnTo>
                    <a:pt x="16" y="7"/>
                  </a:lnTo>
                  <a:close/>
                  <a:moveTo>
                    <a:pt x="28" y="26"/>
                  </a:moveTo>
                  <a:cubicBezTo>
                    <a:pt x="25" y="26"/>
                    <a:pt x="25" y="26"/>
                    <a:pt x="25" y="26"/>
                  </a:cubicBezTo>
                  <a:cubicBezTo>
                    <a:pt x="25" y="7"/>
                    <a:pt x="25" y="7"/>
                    <a:pt x="25" y="7"/>
                  </a:cubicBezTo>
                  <a:cubicBezTo>
                    <a:pt x="28" y="7"/>
                    <a:pt x="28" y="7"/>
                    <a:pt x="28" y="7"/>
                  </a:cubicBezTo>
                  <a:lnTo>
                    <a:pt x="28"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sp>
          <p:nvSpPr>
            <p:cNvPr id="53" name="Freeform 27">
              <a:extLst>
                <a:ext uri="{FF2B5EF4-FFF2-40B4-BE49-F238E27FC236}">
                  <a16:creationId xmlns:a16="http://schemas.microsoft.com/office/drawing/2014/main" id="{0FAE5A9A-800B-4008-8ECD-288EE63DCEF4}"/>
                </a:ext>
              </a:extLst>
            </p:cNvPr>
            <p:cNvSpPr/>
            <p:nvPr/>
          </p:nvSpPr>
          <p:spPr bwMode="auto">
            <a:xfrm>
              <a:off x="0" y="0"/>
              <a:ext cx="85" cy="33"/>
            </a:xfrm>
            <a:custGeom>
              <a:avLst/>
              <a:gdLst>
                <a:gd name="T0" fmla="*/ 34 w 36"/>
                <a:gd name="T1" fmla="*/ 14 h 14"/>
                <a:gd name="T2" fmla="*/ 36 w 36"/>
                <a:gd name="T3" fmla="*/ 12 h 14"/>
                <a:gd name="T4" fmla="*/ 36 w 36"/>
                <a:gd name="T5" fmla="*/ 7 h 14"/>
                <a:gd name="T6" fmla="*/ 34 w 36"/>
                <a:gd name="T7" fmla="*/ 5 h 14"/>
                <a:gd name="T8" fmla="*/ 26 w 36"/>
                <a:gd name="T9" fmla="*/ 5 h 14"/>
                <a:gd name="T10" fmla="*/ 25 w 36"/>
                <a:gd name="T11" fmla="*/ 4 h 14"/>
                <a:gd name="T12" fmla="*/ 25 w 36"/>
                <a:gd name="T13" fmla="*/ 1 h 14"/>
                <a:gd name="T14" fmla="*/ 23 w 36"/>
                <a:gd name="T15" fmla="*/ 0 h 14"/>
                <a:gd name="T16" fmla="*/ 13 w 36"/>
                <a:gd name="T17" fmla="*/ 0 h 14"/>
                <a:gd name="T18" fmla="*/ 12 w 36"/>
                <a:gd name="T19" fmla="*/ 1 h 14"/>
                <a:gd name="T20" fmla="*/ 12 w 36"/>
                <a:gd name="T21" fmla="*/ 4 h 14"/>
                <a:gd name="T22" fmla="*/ 10 w 36"/>
                <a:gd name="T23" fmla="*/ 5 h 14"/>
                <a:gd name="T24" fmla="*/ 2 w 36"/>
                <a:gd name="T25" fmla="*/ 5 h 14"/>
                <a:gd name="T26" fmla="*/ 0 w 36"/>
                <a:gd name="T27" fmla="*/ 7 h 14"/>
                <a:gd name="T28" fmla="*/ 0 w 36"/>
                <a:gd name="T29" fmla="*/ 12 h 14"/>
                <a:gd name="T30" fmla="*/ 2 w 36"/>
                <a:gd name="T31" fmla="*/ 14 h 14"/>
                <a:gd name="T32" fmla="*/ 34 w 36"/>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14">
                  <a:moveTo>
                    <a:pt x="34" y="14"/>
                  </a:moveTo>
                  <a:cubicBezTo>
                    <a:pt x="35" y="14"/>
                    <a:pt x="36" y="13"/>
                    <a:pt x="36" y="12"/>
                  </a:cubicBezTo>
                  <a:cubicBezTo>
                    <a:pt x="36" y="7"/>
                    <a:pt x="36" y="7"/>
                    <a:pt x="36" y="7"/>
                  </a:cubicBezTo>
                  <a:cubicBezTo>
                    <a:pt x="36" y="6"/>
                    <a:pt x="35" y="5"/>
                    <a:pt x="34" y="5"/>
                  </a:cubicBezTo>
                  <a:cubicBezTo>
                    <a:pt x="26" y="5"/>
                    <a:pt x="26" y="5"/>
                    <a:pt x="26" y="5"/>
                  </a:cubicBezTo>
                  <a:cubicBezTo>
                    <a:pt x="25" y="5"/>
                    <a:pt x="25" y="5"/>
                    <a:pt x="25" y="4"/>
                  </a:cubicBezTo>
                  <a:cubicBezTo>
                    <a:pt x="25" y="1"/>
                    <a:pt x="25" y="1"/>
                    <a:pt x="25" y="1"/>
                  </a:cubicBezTo>
                  <a:cubicBezTo>
                    <a:pt x="25" y="0"/>
                    <a:pt x="24" y="0"/>
                    <a:pt x="23" y="0"/>
                  </a:cubicBezTo>
                  <a:cubicBezTo>
                    <a:pt x="13" y="0"/>
                    <a:pt x="13" y="0"/>
                    <a:pt x="13" y="0"/>
                  </a:cubicBezTo>
                  <a:cubicBezTo>
                    <a:pt x="12" y="0"/>
                    <a:pt x="12" y="0"/>
                    <a:pt x="12" y="1"/>
                  </a:cubicBezTo>
                  <a:cubicBezTo>
                    <a:pt x="12" y="4"/>
                    <a:pt x="12" y="4"/>
                    <a:pt x="12" y="4"/>
                  </a:cubicBezTo>
                  <a:cubicBezTo>
                    <a:pt x="12" y="5"/>
                    <a:pt x="11" y="5"/>
                    <a:pt x="10" y="5"/>
                  </a:cubicBezTo>
                  <a:cubicBezTo>
                    <a:pt x="2" y="5"/>
                    <a:pt x="2" y="5"/>
                    <a:pt x="2" y="5"/>
                  </a:cubicBezTo>
                  <a:cubicBezTo>
                    <a:pt x="1" y="5"/>
                    <a:pt x="0" y="6"/>
                    <a:pt x="0" y="7"/>
                  </a:cubicBezTo>
                  <a:cubicBezTo>
                    <a:pt x="0" y="12"/>
                    <a:pt x="0" y="12"/>
                    <a:pt x="0" y="12"/>
                  </a:cubicBezTo>
                  <a:cubicBezTo>
                    <a:pt x="0" y="13"/>
                    <a:pt x="1" y="14"/>
                    <a:pt x="2" y="14"/>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grpSp>
        <p:nvGrpSpPr>
          <p:cNvPr id="54" name="Group 28">
            <a:extLst>
              <a:ext uri="{FF2B5EF4-FFF2-40B4-BE49-F238E27FC236}">
                <a16:creationId xmlns:a16="http://schemas.microsoft.com/office/drawing/2014/main" id="{AFEAF503-7126-4954-ACB8-35F8E782F883}"/>
              </a:ext>
            </a:extLst>
          </p:cNvPr>
          <p:cNvGrpSpPr/>
          <p:nvPr/>
        </p:nvGrpSpPr>
        <p:grpSpPr bwMode="auto">
          <a:xfrm>
            <a:off x="4041791" y="5139509"/>
            <a:ext cx="203200" cy="165151"/>
            <a:chOff x="0" y="0"/>
            <a:chExt cx="132" cy="109"/>
          </a:xfrm>
        </p:grpSpPr>
        <p:sp>
          <p:nvSpPr>
            <p:cNvPr id="55" name="Freeform 29">
              <a:extLst>
                <a:ext uri="{FF2B5EF4-FFF2-40B4-BE49-F238E27FC236}">
                  <a16:creationId xmlns:a16="http://schemas.microsoft.com/office/drawing/2014/main" id="{3968FBD7-C50E-4CE6-8513-3B706AB28B7C}"/>
                </a:ext>
              </a:extLst>
            </p:cNvPr>
            <p:cNvSpPr/>
            <p:nvPr/>
          </p:nvSpPr>
          <p:spPr bwMode="auto">
            <a:xfrm>
              <a:off x="83" y="38"/>
              <a:ext cx="49" cy="71"/>
            </a:xfrm>
            <a:custGeom>
              <a:avLst/>
              <a:gdLst>
                <a:gd name="T0" fmla="*/ 21 w 21"/>
                <a:gd name="T1" fmla="*/ 15 h 30"/>
                <a:gd name="T2" fmla="*/ 5 w 21"/>
                <a:gd name="T3" fmla="*/ 30 h 30"/>
                <a:gd name="T4" fmla="*/ 0 w 21"/>
                <a:gd name="T5" fmla="*/ 29 h 30"/>
                <a:gd name="T6" fmla="*/ 14 w 21"/>
                <a:gd name="T7" fmla="*/ 9 h 30"/>
                <a:gd name="T8" fmla="*/ 12 w 21"/>
                <a:gd name="T9" fmla="*/ 0 h 30"/>
                <a:gd name="T10" fmla="*/ 21 w 21"/>
                <a:gd name="T11" fmla="*/ 15 h 30"/>
              </a:gdLst>
              <a:ahLst/>
              <a:cxnLst>
                <a:cxn ang="0">
                  <a:pos x="T0" y="T1"/>
                </a:cxn>
                <a:cxn ang="0">
                  <a:pos x="T2" y="T3"/>
                </a:cxn>
                <a:cxn ang="0">
                  <a:pos x="T4" y="T5"/>
                </a:cxn>
                <a:cxn ang="0">
                  <a:pos x="T6" y="T7"/>
                </a:cxn>
                <a:cxn ang="0">
                  <a:pos x="T8" y="T9"/>
                </a:cxn>
                <a:cxn ang="0">
                  <a:pos x="T10" y="T11"/>
                </a:cxn>
              </a:cxnLst>
              <a:rect l="0" t="0" r="r" b="b"/>
              <a:pathLst>
                <a:path w="21" h="30">
                  <a:moveTo>
                    <a:pt x="21" y="15"/>
                  </a:moveTo>
                  <a:cubicBezTo>
                    <a:pt x="21" y="23"/>
                    <a:pt x="14" y="30"/>
                    <a:pt x="5" y="30"/>
                  </a:cubicBezTo>
                  <a:cubicBezTo>
                    <a:pt x="4" y="30"/>
                    <a:pt x="2" y="30"/>
                    <a:pt x="0" y="29"/>
                  </a:cubicBezTo>
                  <a:cubicBezTo>
                    <a:pt x="8" y="26"/>
                    <a:pt x="14" y="18"/>
                    <a:pt x="14" y="9"/>
                  </a:cubicBezTo>
                  <a:cubicBezTo>
                    <a:pt x="14" y="6"/>
                    <a:pt x="13" y="3"/>
                    <a:pt x="12" y="0"/>
                  </a:cubicBezTo>
                  <a:cubicBezTo>
                    <a:pt x="17" y="3"/>
                    <a:pt x="21" y="8"/>
                    <a:pt x="2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sp>
          <p:nvSpPr>
            <p:cNvPr id="56" name="Freeform 30">
              <a:extLst>
                <a:ext uri="{FF2B5EF4-FFF2-40B4-BE49-F238E27FC236}">
                  <a16:creationId xmlns:a16="http://schemas.microsoft.com/office/drawing/2014/main" id="{09CE3CE7-C647-4BD3-A842-334B3BD5EE1B}"/>
                </a:ext>
              </a:extLst>
            </p:cNvPr>
            <p:cNvSpPr>
              <a:spLocks noEditPoints="1"/>
            </p:cNvSpPr>
            <p:nvPr/>
          </p:nvSpPr>
          <p:spPr bwMode="auto">
            <a:xfrm>
              <a:off x="0" y="0"/>
              <a:ext cx="109" cy="109"/>
            </a:xfrm>
            <a:custGeom>
              <a:avLst/>
              <a:gdLst>
                <a:gd name="T0" fmla="*/ 45 w 46"/>
                <a:gd name="T1" fmla="*/ 15 h 46"/>
                <a:gd name="T2" fmla="*/ 35 w 46"/>
                <a:gd name="T3" fmla="*/ 4 h 46"/>
                <a:gd name="T4" fmla="*/ 35 w 46"/>
                <a:gd name="T5" fmla="*/ 4 h 46"/>
                <a:gd name="T6" fmla="*/ 23 w 46"/>
                <a:gd name="T7" fmla="*/ 0 h 46"/>
                <a:gd name="T8" fmla="*/ 4 w 46"/>
                <a:gd name="T9" fmla="*/ 10 h 46"/>
                <a:gd name="T10" fmla="*/ 0 w 46"/>
                <a:gd name="T11" fmla="*/ 23 h 46"/>
                <a:gd name="T12" fmla="*/ 5 w 46"/>
                <a:gd name="T13" fmla="*/ 37 h 46"/>
                <a:gd name="T14" fmla="*/ 9 w 46"/>
                <a:gd name="T15" fmla="*/ 42 h 46"/>
                <a:gd name="T16" fmla="*/ 14 w 46"/>
                <a:gd name="T17" fmla="*/ 44 h 46"/>
                <a:gd name="T18" fmla="*/ 14 w 46"/>
                <a:gd name="T19" fmla="*/ 44 h 46"/>
                <a:gd name="T20" fmla="*/ 23 w 46"/>
                <a:gd name="T21" fmla="*/ 46 h 46"/>
                <a:gd name="T22" fmla="*/ 32 w 46"/>
                <a:gd name="T23" fmla="*/ 44 h 46"/>
                <a:gd name="T24" fmla="*/ 36 w 46"/>
                <a:gd name="T25" fmla="*/ 42 h 46"/>
                <a:gd name="T26" fmla="*/ 42 w 46"/>
                <a:gd name="T27" fmla="*/ 36 h 46"/>
                <a:gd name="T28" fmla="*/ 46 w 46"/>
                <a:gd name="T29" fmla="*/ 26 h 46"/>
                <a:gd name="T30" fmla="*/ 46 w 46"/>
                <a:gd name="T31" fmla="*/ 26 h 46"/>
                <a:gd name="T32" fmla="*/ 46 w 46"/>
                <a:gd name="T33" fmla="*/ 23 h 46"/>
                <a:gd name="T34" fmla="*/ 45 w 46"/>
                <a:gd name="T35" fmla="*/ 15 h 46"/>
                <a:gd name="T36" fmla="*/ 31 w 46"/>
                <a:gd name="T37" fmla="*/ 11 h 46"/>
                <a:gd name="T38" fmla="*/ 35 w 46"/>
                <a:gd name="T39" fmla="*/ 15 h 46"/>
                <a:gd name="T40" fmla="*/ 35 w 46"/>
                <a:gd name="T41" fmla="*/ 15 h 46"/>
                <a:gd name="T42" fmla="*/ 31 w 46"/>
                <a:gd name="T43" fmla="*/ 19 h 46"/>
                <a:gd name="T44" fmla="*/ 27 w 46"/>
                <a:gd name="T45" fmla="*/ 15 h 46"/>
                <a:gd name="T46" fmla="*/ 31 w 46"/>
                <a:gd name="T47" fmla="*/ 11 h 46"/>
                <a:gd name="T48" fmla="*/ 31 w 46"/>
                <a:gd name="T49" fmla="*/ 11 h 46"/>
                <a:gd name="T50" fmla="*/ 15 w 46"/>
                <a:gd name="T51" fmla="*/ 36 h 46"/>
                <a:gd name="T52" fmla="*/ 11 w 46"/>
                <a:gd name="T53" fmla="*/ 32 h 46"/>
                <a:gd name="T54" fmla="*/ 15 w 46"/>
                <a:gd name="T55" fmla="*/ 28 h 46"/>
                <a:gd name="T56" fmla="*/ 19 w 46"/>
                <a:gd name="T57" fmla="*/ 32 h 46"/>
                <a:gd name="T58" fmla="*/ 15 w 46"/>
                <a:gd name="T59" fmla="*/ 36 h 46"/>
                <a:gd name="T60" fmla="*/ 15 w 46"/>
                <a:gd name="T61" fmla="*/ 19 h 46"/>
                <a:gd name="T62" fmla="*/ 11 w 46"/>
                <a:gd name="T63" fmla="*/ 15 h 46"/>
                <a:gd name="T64" fmla="*/ 15 w 46"/>
                <a:gd name="T65" fmla="*/ 11 h 46"/>
                <a:gd name="T66" fmla="*/ 19 w 46"/>
                <a:gd name="T67" fmla="*/ 15 h 46"/>
                <a:gd name="T68" fmla="*/ 15 w 46"/>
                <a:gd name="T69" fmla="*/ 19 h 46"/>
                <a:gd name="T70" fmla="*/ 20 w 46"/>
                <a:gd name="T71" fmla="*/ 23 h 46"/>
                <a:gd name="T72" fmla="*/ 22 w 46"/>
                <a:gd name="T73" fmla="*/ 21 h 46"/>
                <a:gd name="T74" fmla="*/ 23 w 46"/>
                <a:gd name="T75" fmla="*/ 21 h 46"/>
                <a:gd name="T76" fmla="*/ 26 w 46"/>
                <a:gd name="T77" fmla="*/ 23 h 46"/>
                <a:gd name="T78" fmla="*/ 25 w 46"/>
                <a:gd name="T79" fmla="*/ 25 h 46"/>
                <a:gd name="T80" fmla="*/ 23 w 46"/>
                <a:gd name="T81" fmla="*/ 26 h 46"/>
                <a:gd name="T82" fmla="*/ 20 w 46"/>
                <a:gd name="T83" fmla="*/ 23 h 46"/>
                <a:gd name="T84" fmla="*/ 31 w 46"/>
                <a:gd name="T85" fmla="*/ 36 h 46"/>
                <a:gd name="T86" fmla="*/ 27 w 46"/>
                <a:gd name="T87" fmla="*/ 32 h 46"/>
                <a:gd name="T88" fmla="*/ 31 w 46"/>
                <a:gd name="T89" fmla="*/ 28 h 46"/>
                <a:gd name="T90" fmla="*/ 35 w 46"/>
                <a:gd name="T91" fmla="*/ 32 h 46"/>
                <a:gd name="T92" fmla="*/ 31 w 46"/>
                <a:gd name="T9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46">
                  <a:moveTo>
                    <a:pt x="45" y="15"/>
                  </a:moveTo>
                  <a:cubicBezTo>
                    <a:pt x="43" y="10"/>
                    <a:pt x="39" y="6"/>
                    <a:pt x="35" y="4"/>
                  </a:cubicBezTo>
                  <a:cubicBezTo>
                    <a:pt x="35" y="4"/>
                    <a:pt x="35" y="4"/>
                    <a:pt x="35" y="4"/>
                  </a:cubicBezTo>
                  <a:cubicBezTo>
                    <a:pt x="31" y="2"/>
                    <a:pt x="27" y="0"/>
                    <a:pt x="23" y="0"/>
                  </a:cubicBezTo>
                  <a:cubicBezTo>
                    <a:pt x="15" y="0"/>
                    <a:pt x="8" y="4"/>
                    <a:pt x="4" y="10"/>
                  </a:cubicBezTo>
                  <a:cubicBezTo>
                    <a:pt x="2" y="14"/>
                    <a:pt x="0" y="19"/>
                    <a:pt x="0" y="23"/>
                  </a:cubicBezTo>
                  <a:cubicBezTo>
                    <a:pt x="0" y="29"/>
                    <a:pt x="2" y="33"/>
                    <a:pt x="5" y="37"/>
                  </a:cubicBezTo>
                  <a:cubicBezTo>
                    <a:pt x="6" y="39"/>
                    <a:pt x="8" y="40"/>
                    <a:pt x="9" y="42"/>
                  </a:cubicBezTo>
                  <a:cubicBezTo>
                    <a:pt x="11" y="43"/>
                    <a:pt x="12" y="44"/>
                    <a:pt x="14" y="44"/>
                  </a:cubicBezTo>
                  <a:cubicBezTo>
                    <a:pt x="14" y="44"/>
                    <a:pt x="14" y="44"/>
                    <a:pt x="14" y="44"/>
                  </a:cubicBezTo>
                  <a:cubicBezTo>
                    <a:pt x="17" y="46"/>
                    <a:pt x="20" y="46"/>
                    <a:pt x="23" y="46"/>
                  </a:cubicBezTo>
                  <a:cubicBezTo>
                    <a:pt x="26" y="46"/>
                    <a:pt x="30" y="46"/>
                    <a:pt x="32" y="44"/>
                  </a:cubicBezTo>
                  <a:cubicBezTo>
                    <a:pt x="34" y="44"/>
                    <a:pt x="35" y="43"/>
                    <a:pt x="36" y="42"/>
                  </a:cubicBezTo>
                  <a:cubicBezTo>
                    <a:pt x="38" y="41"/>
                    <a:pt x="40" y="39"/>
                    <a:pt x="42" y="36"/>
                  </a:cubicBezTo>
                  <a:cubicBezTo>
                    <a:pt x="44" y="33"/>
                    <a:pt x="45" y="30"/>
                    <a:pt x="46" y="26"/>
                  </a:cubicBezTo>
                  <a:cubicBezTo>
                    <a:pt x="46" y="26"/>
                    <a:pt x="46" y="26"/>
                    <a:pt x="46" y="26"/>
                  </a:cubicBezTo>
                  <a:cubicBezTo>
                    <a:pt x="46" y="25"/>
                    <a:pt x="46" y="24"/>
                    <a:pt x="46" y="23"/>
                  </a:cubicBezTo>
                  <a:cubicBezTo>
                    <a:pt x="46" y="21"/>
                    <a:pt x="45" y="18"/>
                    <a:pt x="45" y="15"/>
                  </a:cubicBezTo>
                  <a:close/>
                  <a:moveTo>
                    <a:pt x="31" y="11"/>
                  </a:moveTo>
                  <a:cubicBezTo>
                    <a:pt x="34" y="11"/>
                    <a:pt x="35" y="13"/>
                    <a:pt x="35" y="15"/>
                  </a:cubicBezTo>
                  <a:cubicBezTo>
                    <a:pt x="35" y="15"/>
                    <a:pt x="35" y="15"/>
                    <a:pt x="35" y="15"/>
                  </a:cubicBezTo>
                  <a:cubicBezTo>
                    <a:pt x="35" y="17"/>
                    <a:pt x="33" y="19"/>
                    <a:pt x="31" y="19"/>
                  </a:cubicBezTo>
                  <a:cubicBezTo>
                    <a:pt x="29" y="19"/>
                    <a:pt x="27" y="17"/>
                    <a:pt x="27" y="15"/>
                  </a:cubicBezTo>
                  <a:cubicBezTo>
                    <a:pt x="27" y="13"/>
                    <a:pt x="29" y="11"/>
                    <a:pt x="31" y="11"/>
                  </a:cubicBezTo>
                  <a:cubicBezTo>
                    <a:pt x="31" y="11"/>
                    <a:pt x="31" y="11"/>
                    <a:pt x="31" y="11"/>
                  </a:cubicBezTo>
                  <a:close/>
                  <a:moveTo>
                    <a:pt x="15" y="36"/>
                  </a:moveTo>
                  <a:cubicBezTo>
                    <a:pt x="12" y="36"/>
                    <a:pt x="11" y="34"/>
                    <a:pt x="11" y="32"/>
                  </a:cubicBezTo>
                  <a:cubicBezTo>
                    <a:pt x="11" y="30"/>
                    <a:pt x="12" y="28"/>
                    <a:pt x="15" y="28"/>
                  </a:cubicBezTo>
                  <a:cubicBezTo>
                    <a:pt x="17" y="28"/>
                    <a:pt x="19" y="30"/>
                    <a:pt x="19" y="32"/>
                  </a:cubicBezTo>
                  <a:cubicBezTo>
                    <a:pt x="19" y="34"/>
                    <a:pt x="17" y="36"/>
                    <a:pt x="15" y="36"/>
                  </a:cubicBezTo>
                  <a:close/>
                  <a:moveTo>
                    <a:pt x="15" y="19"/>
                  </a:moveTo>
                  <a:cubicBezTo>
                    <a:pt x="12" y="19"/>
                    <a:pt x="11" y="17"/>
                    <a:pt x="11" y="15"/>
                  </a:cubicBezTo>
                  <a:cubicBezTo>
                    <a:pt x="11" y="13"/>
                    <a:pt x="12" y="11"/>
                    <a:pt x="15" y="11"/>
                  </a:cubicBezTo>
                  <a:cubicBezTo>
                    <a:pt x="17" y="11"/>
                    <a:pt x="19" y="13"/>
                    <a:pt x="19" y="15"/>
                  </a:cubicBezTo>
                  <a:cubicBezTo>
                    <a:pt x="19" y="17"/>
                    <a:pt x="17" y="19"/>
                    <a:pt x="15" y="19"/>
                  </a:cubicBezTo>
                  <a:close/>
                  <a:moveTo>
                    <a:pt x="20" y="23"/>
                  </a:moveTo>
                  <a:cubicBezTo>
                    <a:pt x="20" y="22"/>
                    <a:pt x="21" y="21"/>
                    <a:pt x="22" y="21"/>
                  </a:cubicBezTo>
                  <a:cubicBezTo>
                    <a:pt x="22" y="21"/>
                    <a:pt x="23" y="21"/>
                    <a:pt x="23" y="21"/>
                  </a:cubicBezTo>
                  <a:cubicBezTo>
                    <a:pt x="25" y="21"/>
                    <a:pt x="26" y="22"/>
                    <a:pt x="26" y="23"/>
                  </a:cubicBezTo>
                  <a:cubicBezTo>
                    <a:pt x="26" y="24"/>
                    <a:pt x="26" y="24"/>
                    <a:pt x="25" y="25"/>
                  </a:cubicBezTo>
                  <a:cubicBezTo>
                    <a:pt x="25" y="26"/>
                    <a:pt x="24" y="26"/>
                    <a:pt x="23" y="26"/>
                  </a:cubicBezTo>
                  <a:cubicBezTo>
                    <a:pt x="22" y="26"/>
                    <a:pt x="20" y="25"/>
                    <a:pt x="20" y="23"/>
                  </a:cubicBezTo>
                  <a:close/>
                  <a:moveTo>
                    <a:pt x="31" y="36"/>
                  </a:moveTo>
                  <a:cubicBezTo>
                    <a:pt x="29" y="36"/>
                    <a:pt x="27" y="34"/>
                    <a:pt x="27" y="32"/>
                  </a:cubicBezTo>
                  <a:cubicBezTo>
                    <a:pt x="27" y="30"/>
                    <a:pt x="29" y="28"/>
                    <a:pt x="31" y="28"/>
                  </a:cubicBezTo>
                  <a:cubicBezTo>
                    <a:pt x="34" y="28"/>
                    <a:pt x="35" y="30"/>
                    <a:pt x="35" y="32"/>
                  </a:cubicBezTo>
                  <a:cubicBezTo>
                    <a:pt x="35" y="34"/>
                    <a:pt x="34" y="36"/>
                    <a:pt x="3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sp>
        <p:nvSpPr>
          <p:cNvPr id="57" name="Freeform 31">
            <a:extLst>
              <a:ext uri="{FF2B5EF4-FFF2-40B4-BE49-F238E27FC236}">
                <a16:creationId xmlns:a16="http://schemas.microsoft.com/office/drawing/2014/main" id="{146220F2-3164-4996-AFF8-97D54B8DC898}"/>
              </a:ext>
            </a:extLst>
          </p:cNvPr>
          <p:cNvSpPr>
            <a:spLocks noEditPoints="1"/>
          </p:cNvSpPr>
          <p:nvPr/>
        </p:nvSpPr>
        <p:spPr bwMode="auto">
          <a:xfrm>
            <a:off x="4030757" y="3709579"/>
            <a:ext cx="198967" cy="169385"/>
          </a:xfrm>
          <a:custGeom>
            <a:avLst/>
            <a:gdLst>
              <a:gd name="T0" fmla="*/ 52 w 54"/>
              <a:gd name="T1" fmla="*/ 0 h 47"/>
              <a:gd name="T2" fmla="*/ 11 w 54"/>
              <a:gd name="T3" fmla="*/ 0 h 47"/>
              <a:gd name="T4" fmla="*/ 9 w 54"/>
              <a:gd name="T5" fmla="*/ 2 h 47"/>
              <a:gd name="T6" fmla="*/ 9 w 54"/>
              <a:gd name="T7" fmla="*/ 4 h 47"/>
              <a:gd name="T8" fmla="*/ 9 w 54"/>
              <a:gd name="T9" fmla="*/ 5 h 47"/>
              <a:gd name="T10" fmla="*/ 9 w 54"/>
              <a:gd name="T11" fmla="*/ 6 h 47"/>
              <a:gd name="T12" fmla="*/ 9 w 54"/>
              <a:gd name="T13" fmla="*/ 9 h 47"/>
              <a:gd name="T14" fmla="*/ 10 w 54"/>
              <a:gd name="T15" fmla="*/ 9 h 47"/>
              <a:gd name="T16" fmla="*/ 2 w 54"/>
              <a:gd name="T17" fmla="*/ 9 h 47"/>
              <a:gd name="T18" fmla="*/ 0 w 54"/>
              <a:gd name="T19" fmla="*/ 11 h 47"/>
              <a:gd name="T20" fmla="*/ 0 w 54"/>
              <a:gd name="T21" fmla="*/ 45 h 47"/>
              <a:gd name="T22" fmla="*/ 2 w 54"/>
              <a:gd name="T23" fmla="*/ 47 h 47"/>
              <a:gd name="T24" fmla="*/ 43 w 54"/>
              <a:gd name="T25" fmla="*/ 47 h 47"/>
              <a:gd name="T26" fmla="*/ 45 w 54"/>
              <a:gd name="T27" fmla="*/ 45 h 47"/>
              <a:gd name="T28" fmla="*/ 45 w 54"/>
              <a:gd name="T29" fmla="*/ 38 h 47"/>
              <a:gd name="T30" fmla="*/ 52 w 54"/>
              <a:gd name="T31" fmla="*/ 38 h 47"/>
              <a:gd name="T32" fmla="*/ 54 w 54"/>
              <a:gd name="T33" fmla="*/ 36 h 47"/>
              <a:gd name="T34" fmla="*/ 54 w 54"/>
              <a:gd name="T35" fmla="*/ 34 h 47"/>
              <a:gd name="T36" fmla="*/ 54 w 54"/>
              <a:gd name="T37" fmla="*/ 33 h 47"/>
              <a:gd name="T38" fmla="*/ 54 w 54"/>
              <a:gd name="T39" fmla="*/ 31 h 47"/>
              <a:gd name="T40" fmla="*/ 54 w 54"/>
              <a:gd name="T41" fmla="*/ 7 h 47"/>
              <a:gd name="T42" fmla="*/ 54 w 54"/>
              <a:gd name="T43" fmla="*/ 5 h 47"/>
              <a:gd name="T44" fmla="*/ 54 w 54"/>
              <a:gd name="T45" fmla="*/ 4 h 47"/>
              <a:gd name="T46" fmla="*/ 54 w 54"/>
              <a:gd name="T47" fmla="*/ 2 h 47"/>
              <a:gd name="T48" fmla="*/ 52 w 54"/>
              <a:gd name="T49" fmla="*/ 0 h 47"/>
              <a:gd name="T50" fmla="*/ 26 w 54"/>
              <a:gd name="T51" fmla="*/ 22 h 47"/>
              <a:gd name="T52" fmla="*/ 30 w 54"/>
              <a:gd name="T53" fmla="*/ 18 h 47"/>
              <a:gd name="T54" fmla="*/ 34 w 54"/>
              <a:gd name="T55" fmla="*/ 22 h 47"/>
              <a:gd name="T56" fmla="*/ 30 w 54"/>
              <a:gd name="T57" fmla="*/ 26 h 47"/>
              <a:gd name="T58" fmla="*/ 26 w 54"/>
              <a:gd name="T59" fmla="*/ 22 h 47"/>
              <a:gd name="T60" fmla="*/ 38 w 54"/>
              <a:gd name="T61" fmla="*/ 42 h 47"/>
              <a:gd name="T62" fmla="*/ 7 w 54"/>
              <a:gd name="T63" fmla="*/ 42 h 47"/>
              <a:gd name="T64" fmla="*/ 5 w 54"/>
              <a:gd name="T65" fmla="*/ 40 h 47"/>
              <a:gd name="T66" fmla="*/ 5 w 54"/>
              <a:gd name="T67" fmla="*/ 37 h 47"/>
              <a:gd name="T68" fmla="*/ 5 w 54"/>
              <a:gd name="T69" fmla="*/ 36 h 47"/>
              <a:gd name="T70" fmla="*/ 6 w 54"/>
              <a:gd name="T71" fmla="*/ 34 h 47"/>
              <a:gd name="T72" fmla="*/ 20 w 54"/>
              <a:gd name="T73" fmla="*/ 29 h 47"/>
              <a:gd name="T74" fmla="*/ 23 w 54"/>
              <a:gd name="T75" fmla="*/ 30 h 47"/>
              <a:gd name="T76" fmla="*/ 26 w 54"/>
              <a:gd name="T77" fmla="*/ 32 h 47"/>
              <a:gd name="T78" fmla="*/ 38 w 54"/>
              <a:gd name="T79" fmla="*/ 32 h 47"/>
              <a:gd name="T80" fmla="*/ 39 w 54"/>
              <a:gd name="T81" fmla="*/ 32 h 47"/>
              <a:gd name="T82" fmla="*/ 40 w 54"/>
              <a:gd name="T83" fmla="*/ 33 h 47"/>
              <a:gd name="T84" fmla="*/ 40 w 54"/>
              <a:gd name="T85" fmla="*/ 40 h 47"/>
              <a:gd name="T86" fmla="*/ 38 w 54"/>
              <a:gd name="T87" fmla="*/ 42 h 47"/>
              <a:gd name="T88" fmla="*/ 49 w 54"/>
              <a:gd name="T89" fmla="*/ 31 h 47"/>
              <a:gd name="T90" fmla="*/ 48 w 54"/>
              <a:gd name="T91" fmla="*/ 33 h 47"/>
              <a:gd name="T92" fmla="*/ 47 w 54"/>
              <a:gd name="T93" fmla="*/ 33 h 47"/>
              <a:gd name="T94" fmla="*/ 45 w 54"/>
              <a:gd name="T95" fmla="*/ 33 h 47"/>
              <a:gd name="T96" fmla="*/ 45 w 54"/>
              <a:gd name="T97" fmla="*/ 11 h 47"/>
              <a:gd name="T98" fmla="*/ 43 w 54"/>
              <a:gd name="T99" fmla="*/ 9 h 47"/>
              <a:gd name="T100" fmla="*/ 14 w 54"/>
              <a:gd name="T101" fmla="*/ 9 h 47"/>
              <a:gd name="T102" fmla="*/ 14 w 54"/>
              <a:gd name="T103" fmla="*/ 9 h 47"/>
              <a:gd name="T104" fmla="*/ 14 w 54"/>
              <a:gd name="T105" fmla="*/ 7 h 47"/>
              <a:gd name="T106" fmla="*/ 15 w 54"/>
              <a:gd name="T107" fmla="*/ 6 h 47"/>
              <a:gd name="T108" fmla="*/ 16 w 54"/>
              <a:gd name="T109" fmla="*/ 5 h 47"/>
              <a:gd name="T110" fmla="*/ 47 w 54"/>
              <a:gd name="T111" fmla="*/ 5 h 47"/>
              <a:gd name="T112" fmla="*/ 49 w 54"/>
              <a:gd name="T113" fmla="*/ 7 h 47"/>
              <a:gd name="T114" fmla="*/ 49 w 54"/>
              <a:gd name="T11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47">
                <a:moveTo>
                  <a:pt x="52" y="0"/>
                </a:moveTo>
                <a:cubicBezTo>
                  <a:pt x="11" y="0"/>
                  <a:pt x="11" y="0"/>
                  <a:pt x="11" y="0"/>
                </a:cubicBezTo>
                <a:cubicBezTo>
                  <a:pt x="10" y="0"/>
                  <a:pt x="9" y="1"/>
                  <a:pt x="9" y="2"/>
                </a:cubicBezTo>
                <a:cubicBezTo>
                  <a:pt x="9" y="4"/>
                  <a:pt x="9" y="4"/>
                  <a:pt x="9" y="4"/>
                </a:cubicBezTo>
                <a:cubicBezTo>
                  <a:pt x="9" y="4"/>
                  <a:pt x="9" y="5"/>
                  <a:pt x="9" y="5"/>
                </a:cubicBezTo>
                <a:cubicBezTo>
                  <a:pt x="9" y="5"/>
                  <a:pt x="9" y="6"/>
                  <a:pt x="9" y="6"/>
                </a:cubicBezTo>
                <a:cubicBezTo>
                  <a:pt x="9" y="9"/>
                  <a:pt x="9" y="9"/>
                  <a:pt x="9" y="9"/>
                </a:cubicBezTo>
                <a:cubicBezTo>
                  <a:pt x="9" y="9"/>
                  <a:pt x="9" y="9"/>
                  <a:pt x="10" y="9"/>
                </a:cubicBezTo>
                <a:cubicBezTo>
                  <a:pt x="2" y="9"/>
                  <a:pt x="2" y="9"/>
                  <a:pt x="2" y="9"/>
                </a:cubicBezTo>
                <a:cubicBezTo>
                  <a:pt x="1" y="9"/>
                  <a:pt x="0" y="10"/>
                  <a:pt x="0" y="11"/>
                </a:cubicBezTo>
                <a:cubicBezTo>
                  <a:pt x="0" y="45"/>
                  <a:pt x="0" y="45"/>
                  <a:pt x="0" y="45"/>
                </a:cubicBezTo>
                <a:cubicBezTo>
                  <a:pt x="0" y="46"/>
                  <a:pt x="1" y="47"/>
                  <a:pt x="2" y="47"/>
                </a:cubicBezTo>
                <a:cubicBezTo>
                  <a:pt x="43" y="47"/>
                  <a:pt x="43" y="47"/>
                  <a:pt x="43" y="47"/>
                </a:cubicBezTo>
                <a:cubicBezTo>
                  <a:pt x="44" y="47"/>
                  <a:pt x="45" y="46"/>
                  <a:pt x="45" y="45"/>
                </a:cubicBezTo>
                <a:cubicBezTo>
                  <a:pt x="45" y="38"/>
                  <a:pt x="45" y="38"/>
                  <a:pt x="45" y="38"/>
                </a:cubicBezTo>
                <a:cubicBezTo>
                  <a:pt x="52" y="38"/>
                  <a:pt x="52" y="38"/>
                  <a:pt x="52" y="38"/>
                </a:cubicBezTo>
                <a:cubicBezTo>
                  <a:pt x="53" y="38"/>
                  <a:pt x="54" y="37"/>
                  <a:pt x="54" y="36"/>
                </a:cubicBezTo>
                <a:cubicBezTo>
                  <a:pt x="54" y="34"/>
                  <a:pt x="54" y="34"/>
                  <a:pt x="54" y="34"/>
                </a:cubicBezTo>
                <a:cubicBezTo>
                  <a:pt x="54" y="33"/>
                  <a:pt x="54" y="33"/>
                  <a:pt x="54" y="33"/>
                </a:cubicBezTo>
                <a:cubicBezTo>
                  <a:pt x="54" y="33"/>
                  <a:pt x="54" y="32"/>
                  <a:pt x="54" y="31"/>
                </a:cubicBezTo>
                <a:cubicBezTo>
                  <a:pt x="54" y="7"/>
                  <a:pt x="54" y="7"/>
                  <a:pt x="54" y="7"/>
                </a:cubicBezTo>
                <a:cubicBezTo>
                  <a:pt x="54" y="6"/>
                  <a:pt x="54" y="5"/>
                  <a:pt x="54" y="5"/>
                </a:cubicBezTo>
                <a:cubicBezTo>
                  <a:pt x="54" y="5"/>
                  <a:pt x="54" y="4"/>
                  <a:pt x="54" y="4"/>
                </a:cubicBezTo>
                <a:cubicBezTo>
                  <a:pt x="54" y="2"/>
                  <a:pt x="54" y="2"/>
                  <a:pt x="54" y="2"/>
                </a:cubicBezTo>
                <a:cubicBezTo>
                  <a:pt x="54" y="1"/>
                  <a:pt x="53" y="0"/>
                  <a:pt x="52" y="0"/>
                </a:cubicBezTo>
                <a:close/>
                <a:moveTo>
                  <a:pt x="26" y="22"/>
                </a:moveTo>
                <a:cubicBezTo>
                  <a:pt x="26" y="20"/>
                  <a:pt x="28" y="18"/>
                  <a:pt x="30" y="18"/>
                </a:cubicBezTo>
                <a:cubicBezTo>
                  <a:pt x="33" y="18"/>
                  <a:pt x="34" y="20"/>
                  <a:pt x="34" y="22"/>
                </a:cubicBezTo>
                <a:cubicBezTo>
                  <a:pt x="34" y="24"/>
                  <a:pt x="33" y="26"/>
                  <a:pt x="30" y="26"/>
                </a:cubicBezTo>
                <a:cubicBezTo>
                  <a:pt x="28" y="26"/>
                  <a:pt x="26" y="24"/>
                  <a:pt x="26" y="22"/>
                </a:cubicBezTo>
                <a:close/>
                <a:moveTo>
                  <a:pt x="38" y="42"/>
                </a:moveTo>
                <a:cubicBezTo>
                  <a:pt x="7" y="42"/>
                  <a:pt x="7" y="42"/>
                  <a:pt x="7" y="42"/>
                </a:cubicBezTo>
                <a:cubicBezTo>
                  <a:pt x="6" y="42"/>
                  <a:pt x="5" y="41"/>
                  <a:pt x="5" y="40"/>
                </a:cubicBezTo>
                <a:cubicBezTo>
                  <a:pt x="5" y="37"/>
                  <a:pt x="5" y="37"/>
                  <a:pt x="5" y="37"/>
                </a:cubicBezTo>
                <a:cubicBezTo>
                  <a:pt x="5" y="37"/>
                  <a:pt x="5" y="36"/>
                  <a:pt x="5" y="36"/>
                </a:cubicBezTo>
                <a:cubicBezTo>
                  <a:pt x="6" y="35"/>
                  <a:pt x="6" y="35"/>
                  <a:pt x="6" y="34"/>
                </a:cubicBezTo>
                <a:cubicBezTo>
                  <a:pt x="6" y="34"/>
                  <a:pt x="11" y="26"/>
                  <a:pt x="20" y="29"/>
                </a:cubicBezTo>
                <a:cubicBezTo>
                  <a:pt x="21" y="29"/>
                  <a:pt x="22" y="30"/>
                  <a:pt x="23" y="30"/>
                </a:cubicBezTo>
                <a:cubicBezTo>
                  <a:pt x="24" y="31"/>
                  <a:pt x="25" y="31"/>
                  <a:pt x="26" y="32"/>
                </a:cubicBezTo>
                <a:cubicBezTo>
                  <a:pt x="34" y="35"/>
                  <a:pt x="38" y="32"/>
                  <a:pt x="38" y="32"/>
                </a:cubicBezTo>
                <a:cubicBezTo>
                  <a:pt x="38" y="32"/>
                  <a:pt x="38" y="32"/>
                  <a:pt x="39" y="32"/>
                </a:cubicBezTo>
                <a:cubicBezTo>
                  <a:pt x="39" y="32"/>
                  <a:pt x="40" y="32"/>
                  <a:pt x="40" y="33"/>
                </a:cubicBezTo>
                <a:cubicBezTo>
                  <a:pt x="40" y="40"/>
                  <a:pt x="40" y="40"/>
                  <a:pt x="40" y="40"/>
                </a:cubicBezTo>
                <a:cubicBezTo>
                  <a:pt x="40" y="41"/>
                  <a:pt x="39" y="42"/>
                  <a:pt x="38" y="42"/>
                </a:cubicBezTo>
                <a:close/>
                <a:moveTo>
                  <a:pt x="49" y="31"/>
                </a:moveTo>
                <a:cubicBezTo>
                  <a:pt x="49" y="32"/>
                  <a:pt x="48" y="32"/>
                  <a:pt x="48" y="33"/>
                </a:cubicBezTo>
                <a:cubicBezTo>
                  <a:pt x="48" y="33"/>
                  <a:pt x="47" y="33"/>
                  <a:pt x="47" y="33"/>
                </a:cubicBezTo>
                <a:cubicBezTo>
                  <a:pt x="45" y="33"/>
                  <a:pt x="45" y="33"/>
                  <a:pt x="45" y="33"/>
                </a:cubicBezTo>
                <a:cubicBezTo>
                  <a:pt x="45" y="11"/>
                  <a:pt x="45" y="11"/>
                  <a:pt x="45" y="11"/>
                </a:cubicBezTo>
                <a:cubicBezTo>
                  <a:pt x="45" y="10"/>
                  <a:pt x="44" y="9"/>
                  <a:pt x="43" y="9"/>
                </a:cubicBezTo>
                <a:cubicBezTo>
                  <a:pt x="14" y="9"/>
                  <a:pt x="14" y="9"/>
                  <a:pt x="14" y="9"/>
                </a:cubicBezTo>
                <a:cubicBezTo>
                  <a:pt x="14" y="9"/>
                  <a:pt x="14" y="9"/>
                  <a:pt x="14" y="9"/>
                </a:cubicBezTo>
                <a:cubicBezTo>
                  <a:pt x="14" y="7"/>
                  <a:pt x="14" y="7"/>
                  <a:pt x="14" y="7"/>
                </a:cubicBezTo>
                <a:cubicBezTo>
                  <a:pt x="14" y="7"/>
                  <a:pt x="14" y="6"/>
                  <a:pt x="15" y="6"/>
                </a:cubicBezTo>
                <a:cubicBezTo>
                  <a:pt x="15" y="6"/>
                  <a:pt x="15" y="5"/>
                  <a:pt x="16" y="5"/>
                </a:cubicBezTo>
                <a:cubicBezTo>
                  <a:pt x="47" y="5"/>
                  <a:pt x="47" y="5"/>
                  <a:pt x="47" y="5"/>
                </a:cubicBezTo>
                <a:cubicBezTo>
                  <a:pt x="48" y="5"/>
                  <a:pt x="49" y="6"/>
                  <a:pt x="49" y="7"/>
                </a:cubicBezTo>
                <a:lnTo>
                  <a:pt x="49"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nvGrpSpPr>
          <p:cNvPr id="58" name="Group 32">
            <a:extLst>
              <a:ext uri="{FF2B5EF4-FFF2-40B4-BE49-F238E27FC236}">
                <a16:creationId xmlns:a16="http://schemas.microsoft.com/office/drawing/2014/main" id="{40B1CE4D-0AC7-4761-913C-6D681422C929}"/>
              </a:ext>
            </a:extLst>
          </p:cNvPr>
          <p:cNvGrpSpPr/>
          <p:nvPr/>
        </p:nvGrpSpPr>
        <p:grpSpPr bwMode="auto">
          <a:xfrm>
            <a:off x="4056608" y="2230759"/>
            <a:ext cx="177800" cy="143977"/>
            <a:chOff x="0" y="0"/>
            <a:chExt cx="116" cy="94"/>
          </a:xfrm>
        </p:grpSpPr>
        <p:sp>
          <p:nvSpPr>
            <p:cNvPr id="59" name="Freeform 33">
              <a:extLst>
                <a:ext uri="{FF2B5EF4-FFF2-40B4-BE49-F238E27FC236}">
                  <a16:creationId xmlns:a16="http://schemas.microsoft.com/office/drawing/2014/main" id="{B0E691F7-7DAF-4924-9C5F-189E6A319D65}"/>
                </a:ext>
              </a:extLst>
            </p:cNvPr>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sp>
          <p:nvSpPr>
            <p:cNvPr id="60" name="Freeform 34">
              <a:extLst>
                <a:ext uri="{FF2B5EF4-FFF2-40B4-BE49-F238E27FC236}">
                  <a16:creationId xmlns:a16="http://schemas.microsoft.com/office/drawing/2014/main" id="{C76AEF36-34EB-4193-BC55-0A8A5584B920}"/>
                </a:ext>
              </a:extLst>
            </p:cNvPr>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1219170"/>
              <a:endParaRPr lang="zh-CN" altLang="en-US" sz="2400">
                <a:solidFill>
                  <a:srgbClr val="333333"/>
                </a:solidFill>
                <a:latin typeface="Calibri"/>
                <a:ea typeface="宋体" panose="02010600030101010101" pitchFamily="2" charset="-122"/>
              </a:endParaRPr>
            </a:p>
          </p:txBody>
        </p:sp>
      </p:grpSp>
      <p:sp>
        <p:nvSpPr>
          <p:cNvPr id="61" name="Rectangle 43">
            <a:extLst>
              <a:ext uri="{FF2B5EF4-FFF2-40B4-BE49-F238E27FC236}">
                <a16:creationId xmlns:a16="http://schemas.microsoft.com/office/drawing/2014/main" id="{F68BDE6F-0E59-4057-8ACE-568FD2D12D71}"/>
              </a:ext>
            </a:extLst>
          </p:cNvPr>
          <p:cNvSpPr>
            <a:spLocks noChangeArrowheads="1"/>
          </p:cNvSpPr>
          <p:nvPr/>
        </p:nvSpPr>
        <p:spPr bwMode="auto">
          <a:xfrm>
            <a:off x="1071040" y="2039392"/>
            <a:ext cx="2692400" cy="57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219170">
              <a:lnSpc>
                <a:spcPct val="120000"/>
              </a:lnSpc>
            </a:pPr>
            <a:r>
              <a:rPr lang="zh-CN" altLang="en-US" sz="1067" b="1" dirty="0">
                <a:solidFill>
                  <a:srgbClr val="FFFFFF">
                    <a:lumMod val="50000"/>
                  </a:srgbClr>
                </a:solidFill>
                <a:latin typeface="Calibri"/>
                <a:ea typeface="宋体" panose="02010600030101010101" pitchFamily="2" charset="-122"/>
              </a:rPr>
              <a:t>添加地区</a:t>
            </a:r>
          </a:p>
          <a:p>
            <a:pPr algn="r" defTabSz="1219170">
              <a:lnSpc>
                <a:spcPct val="120000"/>
              </a:lnSpc>
            </a:pPr>
            <a:r>
              <a:rPr lang="zh-CN" altLang="en-US" sz="1067" dirty="0">
                <a:solidFill>
                  <a:srgbClr val="FFFFFF">
                    <a:lumMod val="50000"/>
                  </a:srgbClr>
                </a:solidFill>
                <a:latin typeface="Calibri"/>
                <a:ea typeface="宋体" panose="02010600030101010101" pitchFamily="2" charset="-122"/>
              </a:rPr>
              <a:t>通过地区划分页面添加地区并输入地区名进行新地区的添加。</a:t>
            </a:r>
          </a:p>
        </p:txBody>
      </p:sp>
      <p:sp>
        <p:nvSpPr>
          <p:cNvPr id="62" name="Rectangle 44">
            <a:extLst>
              <a:ext uri="{FF2B5EF4-FFF2-40B4-BE49-F238E27FC236}">
                <a16:creationId xmlns:a16="http://schemas.microsoft.com/office/drawing/2014/main" id="{C736351B-C288-45D0-AF95-C0091F372053}"/>
              </a:ext>
            </a:extLst>
          </p:cNvPr>
          <p:cNvSpPr>
            <a:spLocks noChangeArrowheads="1"/>
          </p:cNvSpPr>
          <p:nvPr/>
        </p:nvSpPr>
        <p:spPr bwMode="auto">
          <a:xfrm>
            <a:off x="1057887" y="3516097"/>
            <a:ext cx="2692400" cy="57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219170">
              <a:lnSpc>
                <a:spcPct val="120000"/>
              </a:lnSpc>
            </a:pPr>
            <a:r>
              <a:rPr lang="zh-CN" altLang="en-US" sz="1067" b="1" dirty="0">
                <a:solidFill>
                  <a:srgbClr val="FFFFFF">
                    <a:lumMod val="50000"/>
                  </a:srgbClr>
                </a:solidFill>
                <a:latin typeface="Calibri"/>
                <a:ea typeface="宋体" panose="02010600030101010101" pitchFamily="2" charset="-122"/>
              </a:rPr>
              <a:t>删除地区</a:t>
            </a:r>
          </a:p>
          <a:p>
            <a:pPr algn="r" defTabSz="1219170">
              <a:lnSpc>
                <a:spcPct val="120000"/>
              </a:lnSpc>
            </a:pPr>
            <a:r>
              <a:rPr lang="zh-CN" altLang="en-US" sz="1067" dirty="0">
                <a:solidFill>
                  <a:srgbClr val="FFFFFF">
                    <a:lumMod val="50000"/>
                  </a:srgbClr>
                </a:solidFill>
                <a:latin typeface="Calibri"/>
                <a:ea typeface="宋体" panose="02010600030101010101" pitchFamily="2" charset="-122"/>
              </a:rPr>
              <a:t>通过地区划分页面中的地区列表中的删除按钮来实现地区的删除。</a:t>
            </a:r>
          </a:p>
        </p:txBody>
      </p:sp>
      <p:sp>
        <p:nvSpPr>
          <p:cNvPr id="63" name="Rectangle 45">
            <a:extLst>
              <a:ext uri="{FF2B5EF4-FFF2-40B4-BE49-F238E27FC236}">
                <a16:creationId xmlns:a16="http://schemas.microsoft.com/office/drawing/2014/main" id="{65C68939-BCB9-4E4F-AAF8-4DB64715F571}"/>
              </a:ext>
            </a:extLst>
          </p:cNvPr>
          <p:cNvSpPr>
            <a:spLocks noChangeArrowheads="1"/>
          </p:cNvSpPr>
          <p:nvPr/>
        </p:nvSpPr>
        <p:spPr bwMode="auto">
          <a:xfrm>
            <a:off x="1071040" y="4979902"/>
            <a:ext cx="2692400" cy="59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219170">
              <a:lnSpc>
                <a:spcPct val="120000"/>
              </a:lnSpc>
            </a:pPr>
            <a:r>
              <a:rPr lang="zh-CN" altLang="en-US" sz="1067" b="1" dirty="0">
                <a:solidFill>
                  <a:srgbClr val="FFFFFF">
                    <a:lumMod val="50000"/>
                  </a:srgbClr>
                </a:solidFill>
                <a:latin typeface="Calibri"/>
                <a:ea typeface="宋体" panose="02010600030101010101" pitchFamily="2" charset="-122"/>
              </a:rPr>
              <a:t>修改地区</a:t>
            </a:r>
          </a:p>
          <a:p>
            <a:pPr algn="r" defTabSz="1219170">
              <a:lnSpc>
                <a:spcPct val="120000"/>
              </a:lnSpc>
            </a:pPr>
            <a:r>
              <a:rPr lang="zh-CN" altLang="en-US" sz="1067" dirty="0">
                <a:solidFill>
                  <a:srgbClr val="FFFFFF">
                    <a:lumMod val="50000"/>
                  </a:srgbClr>
                </a:solidFill>
                <a:latin typeface="Calibri"/>
                <a:ea typeface="宋体" panose="02010600030101010101" pitchFamily="2" charset="-122"/>
              </a:rPr>
              <a:t>通过地区划分页面修改地区并输入新地区名进行地区名的修改。</a:t>
            </a:r>
          </a:p>
        </p:txBody>
      </p:sp>
      <p:sp>
        <p:nvSpPr>
          <p:cNvPr id="65" name="矩形 64">
            <a:extLst>
              <a:ext uri="{FF2B5EF4-FFF2-40B4-BE49-F238E27FC236}">
                <a16:creationId xmlns:a16="http://schemas.microsoft.com/office/drawing/2014/main" id="{3CC35F2C-CB60-4E8F-95C7-E0D52E819889}"/>
              </a:ext>
            </a:extLst>
          </p:cNvPr>
          <p:cNvSpPr/>
          <p:nvPr/>
        </p:nvSpPr>
        <p:spPr>
          <a:xfrm>
            <a:off x="3353888" y="1356398"/>
            <a:ext cx="1005403" cy="364395"/>
          </a:xfrm>
          <a:prstGeom prst="rect">
            <a:avLst/>
          </a:prstGeom>
        </p:spPr>
        <p:txBody>
          <a:bodyPr wrap="none">
            <a:spAutoFit/>
          </a:bodyPr>
          <a:lstStyle/>
          <a:p>
            <a:pPr lvl="0" defTabSz="1219170">
              <a:lnSpc>
                <a:spcPct val="120000"/>
              </a:lnSpc>
            </a:pPr>
            <a:r>
              <a:rPr lang="zh-CN" altLang="en-US" sz="1600" b="1" dirty="0">
                <a:solidFill>
                  <a:srgbClr val="FFFFFF">
                    <a:lumMod val="50000"/>
                  </a:srgbClr>
                </a:solidFill>
                <a:latin typeface="微软雅黑 Light" panose="020B0502040204020203" pitchFamily="34" charset="-122"/>
                <a:ea typeface="微软雅黑 Light" panose="020B0502040204020203" pitchFamily="34" charset="-122"/>
              </a:rPr>
              <a:t>地区管理</a:t>
            </a:r>
          </a:p>
        </p:txBody>
      </p:sp>
      <p:sp>
        <p:nvSpPr>
          <p:cNvPr id="66" name="矩形 65">
            <a:extLst>
              <a:ext uri="{FF2B5EF4-FFF2-40B4-BE49-F238E27FC236}">
                <a16:creationId xmlns:a16="http://schemas.microsoft.com/office/drawing/2014/main" id="{A8ADDE00-3766-4DA6-BCAD-E15BCF6AAF1B}"/>
              </a:ext>
            </a:extLst>
          </p:cNvPr>
          <p:cNvSpPr/>
          <p:nvPr/>
        </p:nvSpPr>
        <p:spPr>
          <a:xfrm>
            <a:off x="7816444" y="1305307"/>
            <a:ext cx="1005403" cy="364395"/>
          </a:xfrm>
          <a:prstGeom prst="rect">
            <a:avLst/>
          </a:prstGeom>
        </p:spPr>
        <p:txBody>
          <a:bodyPr wrap="none">
            <a:spAutoFit/>
          </a:bodyPr>
          <a:lstStyle/>
          <a:p>
            <a:pPr lvl="0" defTabSz="1219170">
              <a:lnSpc>
                <a:spcPct val="120000"/>
              </a:lnSpc>
            </a:pPr>
            <a:r>
              <a:rPr lang="zh-CN" altLang="en-US" sz="1600" b="1" dirty="0">
                <a:solidFill>
                  <a:srgbClr val="FFFFFF">
                    <a:lumMod val="50000"/>
                  </a:srgbClr>
                </a:solidFill>
                <a:latin typeface="微软雅黑 Light" panose="020B0502040204020203" pitchFamily="34" charset="-122"/>
                <a:ea typeface="微软雅黑 Light" panose="020B0502040204020203" pitchFamily="34" charset="-122"/>
              </a:rPr>
              <a:t>卡机管理</a:t>
            </a:r>
          </a:p>
        </p:txBody>
      </p:sp>
    </p:spTree>
    <p:extLst>
      <p:ext uri="{BB962C8B-B14F-4D97-AF65-F5344CB8AC3E}">
        <p14:creationId xmlns:p14="http://schemas.microsoft.com/office/powerpoint/2010/main" val="6197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1000"/>
                                        <p:tgtEl>
                                          <p:spTgt spid="45"/>
                                        </p:tgtEl>
                                      </p:cBhvr>
                                    </p:animEffect>
                                    <p:anim calcmode="lin" valueType="num">
                                      <p:cBhvr>
                                        <p:cTn id="26" dur="1000" fill="hold"/>
                                        <p:tgtEl>
                                          <p:spTgt spid="45"/>
                                        </p:tgtEl>
                                        <p:attrNameLst>
                                          <p:attrName>ppt_x</p:attrName>
                                        </p:attrNameLst>
                                      </p:cBhvr>
                                      <p:tavLst>
                                        <p:tav tm="0">
                                          <p:val>
                                            <p:strVal val="#ppt_x"/>
                                          </p:val>
                                        </p:tav>
                                        <p:tav tm="100000">
                                          <p:val>
                                            <p:strVal val="#ppt_x"/>
                                          </p:val>
                                        </p:tav>
                                      </p:tavLst>
                                    </p:anim>
                                    <p:anim calcmode="lin" valueType="num">
                                      <p:cBhvr>
                                        <p:cTn id="27" dur="1000" fill="hold"/>
                                        <p:tgtEl>
                                          <p:spTgt spid="45"/>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1+#ppt_w/2"/>
                                          </p:val>
                                        </p:tav>
                                        <p:tav tm="100000">
                                          <p:val>
                                            <p:strVal val="#ppt_x"/>
                                          </p:val>
                                        </p:tav>
                                      </p:tavLst>
                                    </p:anim>
                                    <p:anim calcmode="lin" valueType="num">
                                      <p:cBhvr additive="base">
                                        <p:cTn id="36" dur="500" fill="hold"/>
                                        <p:tgtEl>
                                          <p:spTgt spid="3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1+#ppt_w/2"/>
                                          </p:val>
                                        </p:tav>
                                        <p:tav tm="100000">
                                          <p:val>
                                            <p:strVal val="#ppt_x"/>
                                          </p:val>
                                        </p:tav>
                                      </p:tavLst>
                                    </p:anim>
                                    <p:anim calcmode="lin" valueType="num">
                                      <p:cBhvr additive="base">
                                        <p:cTn id="40" dur="500" fill="hold"/>
                                        <p:tgtEl>
                                          <p:spTgt spid="41"/>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1+#ppt_w/2"/>
                                          </p:val>
                                        </p:tav>
                                        <p:tav tm="100000">
                                          <p:val>
                                            <p:strVal val="#ppt_x"/>
                                          </p:val>
                                        </p:tav>
                                      </p:tavLst>
                                    </p:anim>
                                    <p:anim calcmode="lin" valueType="num">
                                      <p:cBhvr additive="base">
                                        <p:cTn id="49" dur="500" fill="hold"/>
                                        <p:tgtEl>
                                          <p:spTgt spid="29"/>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1+#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1+#ppt_w/2"/>
                                          </p:val>
                                        </p:tav>
                                        <p:tav tm="100000">
                                          <p:val>
                                            <p:strVal val="#ppt_x"/>
                                          </p:val>
                                        </p:tav>
                                      </p:tavLst>
                                    </p:anim>
                                    <p:anim calcmode="lin" valueType="num">
                                      <p:cBhvr additive="base">
                                        <p:cTn id="62" dur="500" fill="hold"/>
                                        <p:tgtEl>
                                          <p:spTgt spid="26"/>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1+#ppt_w/2"/>
                                          </p:val>
                                        </p:tav>
                                        <p:tav tm="100000">
                                          <p:val>
                                            <p:strVal val="#ppt_x"/>
                                          </p:val>
                                        </p:tav>
                                      </p:tavLst>
                                    </p:anim>
                                    <p:anim calcmode="lin" valueType="num">
                                      <p:cBhvr additive="base">
                                        <p:cTn id="66" dur="500" fill="hold"/>
                                        <p:tgtEl>
                                          <p:spTgt spid="43"/>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2" presetClass="entr" presetSubtype="2"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1+#ppt_w/2"/>
                                          </p:val>
                                        </p:tav>
                                        <p:tav tm="100000">
                                          <p:val>
                                            <p:strVal val="#ppt_x"/>
                                          </p:val>
                                        </p:tav>
                                      </p:tavLst>
                                    </p:anim>
                                    <p:anim calcmode="lin" valueType="num">
                                      <p:cBhvr additive="base">
                                        <p:cTn id="71" dur="500" fill="hold"/>
                                        <p:tgtEl>
                                          <p:spTgt spid="16"/>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1+#ppt_w/2"/>
                                          </p:val>
                                        </p:tav>
                                        <p:tav tm="100000">
                                          <p:val>
                                            <p:strVal val="#ppt_x"/>
                                          </p:val>
                                        </p:tav>
                                      </p:tavLst>
                                    </p:anim>
                                    <p:anim calcmode="lin" valueType="num">
                                      <p:cBhvr additive="base">
                                        <p:cTn id="75" dur="500" fill="hold"/>
                                        <p:tgtEl>
                                          <p:spTgt spid="23"/>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1+#ppt_w/2"/>
                                          </p:val>
                                        </p:tav>
                                        <p:tav tm="100000">
                                          <p:val>
                                            <p:strVal val="#ppt_x"/>
                                          </p:val>
                                        </p:tav>
                                      </p:tavLst>
                                    </p:anim>
                                    <p:anim calcmode="lin" valueType="num">
                                      <p:cBhvr additive="base">
                                        <p:cTn id="79" dur="500" fill="hold"/>
                                        <p:tgtEl>
                                          <p:spTgt spid="44"/>
                                        </p:tgtEl>
                                        <p:attrNameLst>
                                          <p:attrName>ppt_y</p:attrName>
                                        </p:attrNameLst>
                                      </p:cBhvr>
                                      <p:tavLst>
                                        <p:tav tm="0">
                                          <p:val>
                                            <p:strVal val="#ppt_y"/>
                                          </p:val>
                                        </p:tav>
                                        <p:tav tm="100000">
                                          <p:val>
                                            <p:strVal val="#ppt_y"/>
                                          </p:val>
                                        </p:tav>
                                      </p:tavLst>
                                    </p:anim>
                                  </p:childTnLst>
                                </p:cTn>
                              </p:par>
                            </p:childTnLst>
                          </p:cTn>
                        </p:par>
                        <p:par>
                          <p:cTn id="80" fill="hold">
                            <p:stCondLst>
                              <p:cond delay="4500"/>
                            </p:stCondLst>
                            <p:childTnLst>
                              <p:par>
                                <p:cTn id="81" presetID="2" presetClass="entr" presetSubtype="2" fill="hold" grpId="0" nodeType="after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1+#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1+#ppt_w/2"/>
                                          </p:val>
                                        </p:tav>
                                        <p:tav tm="100000">
                                          <p:val>
                                            <p:strVal val="#ppt_x"/>
                                          </p:val>
                                        </p:tav>
                                      </p:tavLst>
                                    </p:anim>
                                    <p:anim calcmode="lin" valueType="num">
                                      <p:cBhvr additive="base">
                                        <p:cTn id="88" dur="500" fill="hold"/>
                                        <p:tgtEl>
                                          <p:spTgt spid="58"/>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1+#ppt_w/2"/>
                                          </p:val>
                                        </p:tav>
                                        <p:tav tm="100000">
                                          <p:val>
                                            <p:strVal val="#ppt_x"/>
                                          </p:val>
                                        </p:tav>
                                      </p:tavLst>
                                    </p:anim>
                                    <p:anim calcmode="lin" valueType="num">
                                      <p:cBhvr additive="base">
                                        <p:cTn id="92" dur="500" fill="hold"/>
                                        <p:tgtEl>
                                          <p:spTgt spid="61"/>
                                        </p:tgtEl>
                                        <p:attrNameLst>
                                          <p:attrName>ppt_y</p:attrName>
                                        </p:attrNameLst>
                                      </p:cBhvr>
                                      <p:tavLst>
                                        <p:tav tm="0">
                                          <p:val>
                                            <p:strVal val="#ppt_y"/>
                                          </p:val>
                                        </p:tav>
                                        <p:tav tm="100000">
                                          <p:val>
                                            <p:strVal val="#ppt_y"/>
                                          </p:val>
                                        </p:tav>
                                      </p:tavLst>
                                    </p:anim>
                                  </p:childTnLst>
                                </p:cTn>
                              </p:par>
                            </p:childTnLst>
                          </p:cTn>
                        </p:par>
                        <p:par>
                          <p:cTn id="93" fill="hold">
                            <p:stCondLst>
                              <p:cond delay="5000"/>
                            </p:stCondLst>
                            <p:childTnLst>
                              <p:par>
                                <p:cTn id="94" presetID="2" presetClass="entr" presetSubtype="2" fill="hold" grpId="0" nodeType="afterEffect">
                                  <p:stCondLst>
                                    <p:cond delay="0"/>
                                  </p:stCondLst>
                                  <p:childTnLst>
                                    <p:set>
                                      <p:cBhvr>
                                        <p:cTn id="95" dur="1" fill="hold">
                                          <p:stCondLst>
                                            <p:cond delay="0"/>
                                          </p:stCondLst>
                                        </p:cTn>
                                        <p:tgtEl>
                                          <p:spTgt spid="48"/>
                                        </p:tgtEl>
                                        <p:attrNameLst>
                                          <p:attrName>style.visibility</p:attrName>
                                        </p:attrNameLst>
                                      </p:cBhvr>
                                      <p:to>
                                        <p:strVal val="visible"/>
                                      </p:to>
                                    </p:set>
                                    <p:anim calcmode="lin" valueType="num">
                                      <p:cBhvr additive="base">
                                        <p:cTn id="96" dur="500" fill="hold"/>
                                        <p:tgtEl>
                                          <p:spTgt spid="48"/>
                                        </p:tgtEl>
                                        <p:attrNameLst>
                                          <p:attrName>ppt_x</p:attrName>
                                        </p:attrNameLst>
                                      </p:cBhvr>
                                      <p:tavLst>
                                        <p:tav tm="0">
                                          <p:val>
                                            <p:strVal val="1+#ppt_w/2"/>
                                          </p:val>
                                        </p:tav>
                                        <p:tav tm="100000">
                                          <p:val>
                                            <p:strVal val="#ppt_x"/>
                                          </p:val>
                                        </p:tav>
                                      </p:tavLst>
                                    </p:anim>
                                    <p:anim calcmode="lin" valueType="num">
                                      <p:cBhvr additive="base">
                                        <p:cTn id="97" dur="500" fill="hold"/>
                                        <p:tgtEl>
                                          <p:spTgt spid="48"/>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 calcmode="lin" valueType="num">
                                      <p:cBhvr additive="base">
                                        <p:cTn id="100" dur="500" fill="hold"/>
                                        <p:tgtEl>
                                          <p:spTgt spid="57"/>
                                        </p:tgtEl>
                                        <p:attrNameLst>
                                          <p:attrName>ppt_x</p:attrName>
                                        </p:attrNameLst>
                                      </p:cBhvr>
                                      <p:tavLst>
                                        <p:tav tm="0">
                                          <p:val>
                                            <p:strVal val="1+#ppt_w/2"/>
                                          </p:val>
                                        </p:tav>
                                        <p:tav tm="100000">
                                          <p:val>
                                            <p:strVal val="#ppt_x"/>
                                          </p:val>
                                        </p:tav>
                                      </p:tavLst>
                                    </p:anim>
                                    <p:anim calcmode="lin" valueType="num">
                                      <p:cBhvr additive="base">
                                        <p:cTn id="101" dur="500" fill="hold"/>
                                        <p:tgtEl>
                                          <p:spTgt spid="57"/>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62"/>
                                        </p:tgtEl>
                                        <p:attrNameLst>
                                          <p:attrName>style.visibility</p:attrName>
                                        </p:attrNameLst>
                                      </p:cBhvr>
                                      <p:to>
                                        <p:strVal val="visible"/>
                                      </p:to>
                                    </p:set>
                                    <p:anim calcmode="lin" valueType="num">
                                      <p:cBhvr additive="base">
                                        <p:cTn id="104" dur="500" fill="hold"/>
                                        <p:tgtEl>
                                          <p:spTgt spid="62"/>
                                        </p:tgtEl>
                                        <p:attrNameLst>
                                          <p:attrName>ppt_x</p:attrName>
                                        </p:attrNameLst>
                                      </p:cBhvr>
                                      <p:tavLst>
                                        <p:tav tm="0">
                                          <p:val>
                                            <p:strVal val="1+#ppt_w/2"/>
                                          </p:val>
                                        </p:tav>
                                        <p:tav tm="100000">
                                          <p:val>
                                            <p:strVal val="#ppt_x"/>
                                          </p:val>
                                        </p:tav>
                                      </p:tavLst>
                                    </p:anim>
                                    <p:anim calcmode="lin" valueType="num">
                                      <p:cBhvr additive="base">
                                        <p:cTn id="105" dur="500" fill="hold"/>
                                        <p:tgtEl>
                                          <p:spTgt spid="62"/>
                                        </p:tgtEl>
                                        <p:attrNameLst>
                                          <p:attrName>ppt_y</p:attrName>
                                        </p:attrNameLst>
                                      </p:cBhvr>
                                      <p:tavLst>
                                        <p:tav tm="0">
                                          <p:val>
                                            <p:strVal val="#ppt_y"/>
                                          </p:val>
                                        </p:tav>
                                        <p:tav tm="100000">
                                          <p:val>
                                            <p:strVal val="#ppt_y"/>
                                          </p:val>
                                        </p:tav>
                                      </p:tavLst>
                                    </p:anim>
                                  </p:childTnLst>
                                </p:cTn>
                              </p:par>
                            </p:childTnLst>
                          </p:cTn>
                        </p:par>
                        <p:par>
                          <p:cTn id="106" fill="hold">
                            <p:stCondLst>
                              <p:cond delay="5500"/>
                            </p:stCondLst>
                            <p:childTnLst>
                              <p:par>
                                <p:cTn id="107" presetID="2" presetClass="entr" presetSubtype="2" fill="hold" grpId="0" nodeType="afterEffect">
                                  <p:stCondLst>
                                    <p:cond delay="0"/>
                                  </p:stCondLst>
                                  <p:childTnLst>
                                    <p:set>
                                      <p:cBhvr>
                                        <p:cTn id="108" dur="1" fill="hold">
                                          <p:stCondLst>
                                            <p:cond delay="0"/>
                                          </p:stCondLst>
                                        </p:cTn>
                                        <p:tgtEl>
                                          <p:spTgt spid="49"/>
                                        </p:tgtEl>
                                        <p:attrNameLst>
                                          <p:attrName>style.visibility</p:attrName>
                                        </p:attrNameLst>
                                      </p:cBhvr>
                                      <p:to>
                                        <p:strVal val="visible"/>
                                      </p:to>
                                    </p:set>
                                    <p:anim calcmode="lin" valueType="num">
                                      <p:cBhvr additive="base">
                                        <p:cTn id="109" dur="500" fill="hold"/>
                                        <p:tgtEl>
                                          <p:spTgt spid="49"/>
                                        </p:tgtEl>
                                        <p:attrNameLst>
                                          <p:attrName>ppt_x</p:attrName>
                                        </p:attrNameLst>
                                      </p:cBhvr>
                                      <p:tavLst>
                                        <p:tav tm="0">
                                          <p:val>
                                            <p:strVal val="1+#ppt_w/2"/>
                                          </p:val>
                                        </p:tav>
                                        <p:tav tm="100000">
                                          <p:val>
                                            <p:strVal val="#ppt_x"/>
                                          </p:val>
                                        </p:tav>
                                      </p:tavLst>
                                    </p:anim>
                                    <p:anim calcmode="lin" valueType="num">
                                      <p:cBhvr additive="base">
                                        <p:cTn id="110" dur="500" fill="hold"/>
                                        <p:tgtEl>
                                          <p:spTgt spid="49"/>
                                        </p:tgtEl>
                                        <p:attrNameLst>
                                          <p:attrName>ppt_y</p:attrName>
                                        </p:attrNameLst>
                                      </p:cBhvr>
                                      <p:tavLst>
                                        <p:tav tm="0">
                                          <p:val>
                                            <p:strVal val="#ppt_y"/>
                                          </p:val>
                                        </p:tav>
                                        <p:tav tm="100000">
                                          <p:val>
                                            <p:strVal val="#ppt_y"/>
                                          </p:val>
                                        </p:tav>
                                      </p:tavLst>
                                    </p:anim>
                                  </p:childTnLst>
                                </p:cTn>
                              </p:par>
                              <p:par>
                                <p:cTn id="111" presetID="2" presetClass="entr" presetSubtype="2" fill="hold" nodeType="withEffect">
                                  <p:stCondLst>
                                    <p:cond delay="0"/>
                                  </p:stCondLst>
                                  <p:childTnLst>
                                    <p:set>
                                      <p:cBhvr>
                                        <p:cTn id="112" dur="1" fill="hold">
                                          <p:stCondLst>
                                            <p:cond delay="0"/>
                                          </p:stCondLst>
                                        </p:cTn>
                                        <p:tgtEl>
                                          <p:spTgt spid="54"/>
                                        </p:tgtEl>
                                        <p:attrNameLst>
                                          <p:attrName>style.visibility</p:attrName>
                                        </p:attrNameLst>
                                      </p:cBhvr>
                                      <p:to>
                                        <p:strVal val="visible"/>
                                      </p:to>
                                    </p:set>
                                    <p:anim calcmode="lin" valueType="num">
                                      <p:cBhvr additive="base">
                                        <p:cTn id="113" dur="500" fill="hold"/>
                                        <p:tgtEl>
                                          <p:spTgt spid="54"/>
                                        </p:tgtEl>
                                        <p:attrNameLst>
                                          <p:attrName>ppt_x</p:attrName>
                                        </p:attrNameLst>
                                      </p:cBhvr>
                                      <p:tavLst>
                                        <p:tav tm="0">
                                          <p:val>
                                            <p:strVal val="1+#ppt_w/2"/>
                                          </p:val>
                                        </p:tav>
                                        <p:tav tm="100000">
                                          <p:val>
                                            <p:strVal val="#ppt_x"/>
                                          </p:val>
                                        </p:tav>
                                      </p:tavLst>
                                    </p:anim>
                                    <p:anim calcmode="lin" valueType="num">
                                      <p:cBhvr additive="base">
                                        <p:cTn id="114" dur="500" fill="hold"/>
                                        <p:tgtEl>
                                          <p:spTgt spid="54"/>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anim calcmode="lin" valueType="num">
                                      <p:cBhvr additive="base">
                                        <p:cTn id="117" dur="500" fill="hold"/>
                                        <p:tgtEl>
                                          <p:spTgt spid="63"/>
                                        </p:tgtEl>
                                        <p:attrNameLst>
                                          <p:attrName>ppt_x</p:attrName>
                                        </p:attrNameLst>
                                      </p:cBhvr>
                                      <p:tavLst>
                                        <p:tav tm="0">
                                          <p:val>
                                            <p:strVal val="1+#ppt_w/2"/>
                                          </p:val>
                                        </p:tav>
                                        <p:tav tm="100000">
                                          <p:val>
                                            <p:strVal val="#ppt_x"/>
                                          </p:val>
                                        </p:tav>
                                      </p:tavLst>
                                    </p:anim>
                                    <p:anim calcmode="lin" valueType="num">
                                      <p:cBhvr additive="base">
                                        <p:cTn id="118" dur="500" fill="hold"/>
                                        <p:tgtEl>
                                          <p:spTgt spid="63"/>
                                        </p:tgtEl>
                                        <p:attrNameLst>
                                          <p:attrName>ppt_y</p:attrName>
                                        </p:attrNameLst>
                                      </p:cBhvr>
                                      <p:tavLst>
                                        <p:tav tm="0">
                                          <p:val>
                                            <p:strVal val="#ppt_y"/>
                                          </p:val>
                                        </p:tav>
                                        <p:tav tm="100000">
                                          <p:val>
                                            <p:strVal val="#ppt_y"/>
                                          </p:val>
                                        </p:tav>
                                      </p:tavLst>
                                    </p:anim>
                                  </p:childTnLst>
                                </p:cTn>
                              </p:par>
                              <p:par>
                                <p:cTn id="119" presetID="2" presetClass="entr" presetSubtype="2" fill="hold" nodeType="withEffect">
                                  <p:stCondLst>
                                    <p:cond delay="0"/>
                                  </p:stCondLst>
                                  <p:childTnLst>
                                    <p:set>
                                      <p:cBhvr>
                                        <p:cTn id="120" dur="1" fill="hold">
                                          <p:stCondLst>
                                            <p:cond delay="0"/>
                                          </p:stCondLst>
                                        </p:cTn>
                                        <p:tgtEl>
                                          <p:spTgt spid="51"/>
                                        </p:tgtEl>
                                        <p:attrNameLst>
                                          <p:attrName>style.visibility</p:attrName>
                                        </p:attrNameLst>
                                      </p:cBhvr>
                                      <p:to>
                                        <p:strVal val="visible"/>
                                      </p:to>
                                    </p:set>
                                    <p:anim calcmode="lin" valueType="num">
                                      <p:cBhvr additive="base">
                                        <p:cTn id="121" dur="500" fill="hold"/>
                                        <p:tgtEl>
                                          <p:spTgt spid="51"/>
                                        </p:tgtEl>
                                        <p:attrNameLst>
                                          <p:attrName>ppt_x</p:attrName>
                                        </p:attrNameLst>
                                      </p:cBhvr>
                                      <p:tavLst>
                                        <p:tav tm="0">
                                          <p:val>
                                            <p:strVal val="1+#ppt_w/2"/>
                                          </p:val>
                                        </p:tav>
                                        <p:tav tm="100000">
                                          <p:val>
                                            <p:strVal val="#ppt_x"/>
                                          </p:val>
                                        </p:tav>
                                      </p:tavLst>
                                    </p:anim>
                                    <p:anim calcmode="lin" valueType="num">
                                      <p:cBhvr additive="base">
                                        <p:cTn id="122"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9" grpId="0" animBg="1"/>
      <p:bldP spid="41" grpId="0"/>
      <p:bldP spid="42" grpId="0"/>
      <p:bldP spid="43" grpId="0"/>
      <p:bldP spid="44" grpId="0"/>
      <p:bldP spid="47" grpId="0" animBg="1"/>
      <p:bldP spid="48" grpId="0" animBg="1"/>
      <p:bldP spid="49" grpId="0" animBg="1"/>
      <p:bldP spid="57" grpId="0" animBg="1"/>
      <p:bldP spid="61" grpId="0"/>
      <p:bldP spid="62"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274947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6BC1D3"/>
                </a:solidFill>
                <a:latin typeface="方正准圆简体" panose="03000509000000000000" pitchFamily="65" charset="-122"/>
                <a:ea typeface="方正准圆简体" panose="03000509000000000000" pitchFamily="65" charset="-122"/>
              </a:rPr>
              <a:t>数据的统计与分析功能</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图表 5"/>
          <p:cNvGraphicFramePr/>
          <p:nvPr>
            <p:extLst>
              <p:ext uri="{D42A27DB-BD31-4B8C-83A1-F6EECF244321}">
                <p14:modId xmlns:p14="http://schemas.microsoft.com/office/powerpoint/2010/main" val="1279501660"/>
              </p:ext>
            </p:extLst>
          </p:nvPr>
        </p:nvGraphicFramePr>
        <p:xfrm>
          <a:off x="4337879" y="1764270"/>
          <a:ext cx="3516243" cy="3616207"/>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组合 7"/>
          <p:cNvGrpSpPr/>
          <p:nvPr/>
        </p:nvGrpSpPr>
        <p:grpSpPr>
          <a:xfrm>
            <a:off x="4590019" y="2348994"/>
            <a:ext cx="3770856" cy="3772020"/>
            <a:chOff x="3491329" y="1261482"/>
            <a:chExt cx="3006725" cy="3006726"/>
          </a:xfrm>
        </p:grpSpPr>
        <p:grpSp>
          <p:nvGrpSpPr>
            <p:cNvPr id="9" name="组合 8"/>
            <p:cNvGrpSpPr/>
            <p:nvPr/>
          </p:nvGrpSpPr>
          <p:grpSpPr>
            <a:xfrm rot="900000">
              <a:off x="3491329" y="1261482"/>
              <a:ext cx="3006725" cy="3006726"/>
              <a:chOff x="3491329" y="1261482"/>
              <a:chExt cx="3006725" cy="3006726"/>
            </a:xfrm>
          </p:grpSpPr>
          <p:grpSp>
            <p:nvGrpSpPr>
              <p:cNvPr id="11" name="组合 10"/>
              <p:cNvGrpSpPr/>
              <p:nvPr/>
            </p:nvGrpSpPr>
            <p:grpSpPr>
              <a:xfrm>
                <a:off x="5015329" y="2787070"/>
                <a:ext cx="1482725" cy="1481138"/>
                <a:chOff x="4549776" y="2547938"/>
                <a:chExt cx="1482725" cy="1481138"/>
              </a:xfrm>
            </p:grpSpPr>
            <p:sp>
              <p:nvSpPr>
                <p:cNvPr id="13"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4"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5"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6"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7"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8"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9"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grpSp>
          <p:sp>
            <p:nvSpPr>
              <p:cNvPr id="12"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grpSp>
        <p:sp>
          <p:nvSpPr>
            <p:cNvPr id="10"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grpSp>
      <p:sp>
        <p:nvSpPr>
          <p:cNvPr id="20" name="Freeform 19"/>
          <p:cNvSpPr>
            <a:spLocks noEditPoints="1"/>
          </p:cNvSpPr>
          <p:nvPr/>
        </p:nvSpPr>
        <p:spPr bwMode="auto">
          <a:xfrm>
            <a:off x="5793044" y="2774309"/>
            <a:ext cx="587973" cy="539332"/>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chemeClr val="accent1"/>
          </a:solidFill>
          <a:ln>
            <a:noFill/>
          </a:ln>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21" name="Rectangle 24"/>
          <p:cNvSpPr>
            <a:spLocks noChangeArrowheads="1"/>
          </p:cNvSpPr>
          <p:nvPr/>
        </p:nvSpPr>
        <p:spPr bwMode="auto">
          <a:xfrm>
            <a:off x="5128128" y="3416800"/>
            <a:ext cx="1935744"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333333">
                    <a:lumMod val="75000"/>
                    <a:lumOff val="25000"/>
                  </a:srgbClr>
                </a:solidFill>
                <a:latin typeface="Calibri"/>
                <a:ea typeface="宋体" panose="02010600030101010101" pitchFamily="2" charset="-122"/>
              </a:rPr>
              <a:t>TOPIC HEADER HERE</a:t>
            </a:r>
            <a:endParaRPr lang="zh-CN" altLang="en-US" sz="1333" dirty="0">
              <a:solidFill>
                <a:srgbClr val="333333">
                  <a:lumMod val="75000"/>
                  <a:lumOff val="25000"/>
                </a:srgbClr>
              </a:solidFill>
              <a:latin typeface="Calibri"/>
              <a:ea typeface="宋体" panose="02010600030101010101" pitchFamily="2" charset="-122"/>
            </a:endParaRPr>
          </a:p>
          <a:p>
            <a:pPr algn="ctr" defTabSz="1219170">
              <a:lnSpc>
                <a:spcPct val="120000"/>
              </a:lnSpc>
              <a:spcBef>
                <a:spcPts val="400"/>
              </a:spcBef>
            </a:pPr>
            <a:r>
              <a:rPr lang="en-US" altLang="zh-CN" sz="1067" dirty="0">
                <a:solidFill>
                  <a:srgbClr val="FFFFFF">
                    <a:lumMod val="50000"/>
                  </a:srgbClr>
                </a:solidFill>
                <a:latin typeface="Calibri"/>
                <a:ea typeface="宋体" panose="02010600030101010101" pitchFamily="2" charset="-122"/>
              </a:rPr>
              <a:t>We have many PowerPoint templates that has been specifically designed. </a:t>
            </a:r>
          </a:p>
        </p:txBody>
      </p:sp>
      <p:sp>
        <p:nvSpPr>
          <p:cNvPr id="31" name="Rectangle 24">
            <a:extLst>
              <a:ext uri="{FF2B5EF4-FFF2-40B4-BE49-F238E27FC236}">
                <a16:creationId xmlns:a16="http://schemas.microsoft.com/office/drawing/2014/main" id="{F185E5DA-E325-4441-9515-9C2C3B48F03C}"/>
              </a:ext>
            </a:extLst>
          </p:cNvPr>
          <p:cNvSpPr>
            <a:spLocks noChangeArrowheads="1"/>
          </p:cNvSpPr>
          <p:nvPr/>
        </p:nvSpPr>
        <p:spPr bwMode="auto">
          <a:xfrm>
            <a:off x="3539989" y="5419715"/>
            <a:ext cx="2458104" cy="105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地区统计</a:t>
            </a:r>
          </a:p>
          <a:p>
            <a:pPr defTabSz="1219170">
              <a:lnSpc>
                <a:spcPct val="120000"/>
              </a:lnSpc>
              <a:spcBef>
                <a:spcPts val="400"/>
              </a:spcBef>
            </a:pPr>
            <a:r>
              <a:rPr lang="zh-CN" altLang="en-US" sz="1400" dirty="0">
                <a:solidFill>
                  <a:srgbClr val="FFFFFF">
                    <a:lumMod val="50000"/>
                  </a:srgbClr>
                </a:solidFill>
                <a:latin typeface="Calibri"/>
                <a:ea typeface="宋体" panose="02010600030101010101" pitchFamily="2" charset="-122"/>
              </a:rPr>
              <a:t>通过后台的地区分类数据实现不同地区的不同年份和月份的消费、流量数据的可视化。</a:t>
            </a:r>
            <a:endParaRPr lang="en-US" altLang="zh-CN" sz="1400" dirty="0">
              <a:solidFill>
                <a:srgbClr val="FFFFFF">
                  <a:lumMod val="50000"/>
                </a:srgbClr>
              </a:solidFill>
              <a:latin typeface="Calibri"/>
              <a:ea typeface="宋体" panose="02010600030101010101" pitchFamily="2" charset="-122"/>
            </a:endParaRPr>
          </a:p>
        </p:txBody>
      </p:sp>
      <p:sp>
        <p:nvSpPr>
          <p:cNvPr id="33" name="Rectangle 24">
            <a:extLst>
              <a:ext uri="{FF2B5EF4-FFF2-40B4-BE49-F238E27FC236}">
                <a16:creationId xmlns:a16="http://schemas.microsoft.com/office/drawing/2014/main" id="{B0D59DD0-F96E-4EF1-98B8-0C67E0C6EF62}"/>
              </a:ext>
            </a:extLst>
          </p:cNvPr>
          <p:cNvSpPr>
            <a:spLocks noChangeArrowheads="1"/>
          </p:cNvSpPr>
          <p:nvPr/>
        </p:nvSpPr>
        <p:spPr bwMode="auto">
          <a:xfrm>
            <a:off x="1170509" y="3063642"/>
            <a:ext cx="3118870" cy="156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实时统计</a:t>
            </a:r>
          </a:p>
          <a:p>
            <a:pPr defTabSz="1219170">
              <a:lnSpc>
                <a:spcPct val="120000"/>
              </a:lnSpc>
              <a:spcBef>
                <a:spcPts val="400"/>
              </a:spcBef>
            </a:pPr>
            <a:r>
              <a:rPr lang="zh-CN" altLang="en-US" sz="1400" dirty="0">
                <a:solidFill>
                  <a:srgbClr val="FFFFFF">
                    <a:lumMod val="50000"/>
                  </a:srgbClr>
                </a:solidFill>
                <a:latin typeface="Calibri"/>
                <a:ea typeface="宋体" panose="02010600030101010101" pitchFamily="2" charset="-122"/>
              </a:rPr>
              <a:t>通过在线接收</a:t>
            </a:r>
            <a:r>
              <a:rPr lang="en-US" altLang="zh-CN" sz="1400" dirty="0">
                <a:solidFill>
                  <a:srgbClr val="FFFFFF">
                    <a:lumMod val="50000"/>
                  </a:srgbClr>
                </a:solidFill>
                <a:latin typeface="Calibri"/>
                <a:ea typeface="宋体" panose="02010600030101010101" pitchFamily="2" charset="-122"/>
              </a:rPr>
              <a:t>http</a:t>
            </a:r>
            <a:r>
              <a:rPr lang="zh-CN" altLang="en-US" sz="1400" dirty="0">
                <a:solidFill>
                  <a:srgbClr val="FFFFFF">
                    <a:lumMod val="50000"/>
                  </a:srgbClr>
                </a:solidFill>
                <a:latin typeface="Calibri"/>
                <a:ea typeface="宋体" panose="02010600030101010101" pitchFamily="2" charset="-122"/>
              </a:rPr>
              <a:t>请求实现学生消费数据的动态统计功能，其中包括实时地区占比，实时消费与流量秒统计，实时消费数据时动态统计数据以及当日消费时统计的历史折线图</a:t>
            </a:r>
            <a:r>
              <a:rPr lang="zh-CN" altLang="en-US" sz="1067" dirty="0">
                <a:solidFill>
                  <a:srgbClr val="FFFFFF">
                    <a:lumMod val="50000"/>
                  </a:srgbClr>
                </a:solidFill>
                <a:latin typeface="Calibri"/>
                <a:ea typeface="宋体" panose="02010600030101010101" pitchFamily="2" charset="-122"/>
              </a:rPr>
              <a:t>。</a:t>
            </a:r>
            <a:endParaRPr lang="en-US" altLang="zh-CN" sz="1067" dirty="0">
              <a:solidFill>
                <a:srgbClr val="FFFFFF">
                  <a:lumMod val="50000"/>
                </a:srgbClr>
              </a:solidFill>
              <a:latin typeface="Calibri"/>
              <a:ea typeface="宋体" panose="02010600030101010101" pitchFamily="2" charset="-122"/>
            </a:endParaRPr>
          </a:p>
        </p:txBody>
      </p:sp>
      <p:sp>
        <p:nvSpPr>
          <p:cNvPr id="34" name="Rectangle 24">
            <a:extLst>
              <a:ext uri="{FF2B5EF4-FFF2-40B4-BE49-F238E27FC236}">
                <a16:creationId xmlns:a16="http://schemas.microsoft.com/office/drawing/2014/main" id="{17045EA9-20CF-4B1B-8CFC-A1722D85F512}"/>
              </a:ext>
            </a:extLst>
          </p:cNvPr>
          <p:cNvSpPr>
            <a:spLocks noChangeArrowheads="1"/>
          </p:cNvSpPr>
          <p:nvPr/>
        </p:nvSpPr>
        <p:spPr bwMode="auto">
          <a:xfrm>
            <a:off x="7742871" y="1906761"/>
            <a:ext cx="2458104" cy="105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性别统计</a:t>
            </a:r>
          </a:p>
          <a:p>
            <a:pPr defTabSz="1219170">
              <a:lnSpc>
                <a:spcPct val="120000"/>
              </a:lnSpc>
              <a:spcBef>
                <a:spcPts val="400"/>
              </a:spcBef>
            </a:pPr>
            <a:r>
              <a:rPr lang="zh-CN" altLang="en-US" sz="1400" dirty="0">
                <a:solidFill>
                  <a:srgbClr val="FFFFFF">
                    <a:lumMod val="50000"/>
                  </a:srgbClr>
                </a:solidFill>
                <a:latin typeface="Calibri"/>
                <a:ea typeface="宋体" panose="02010600030101010101" pitchFamily="2" charset="-122"/>
              </a:rPr>
              <a:t>通过后台的性别分类数据实现不同性别的不同年份和月份的消费、流量数据的可视化。</a:t>
            </a:r>
            <a:endParaRPr lang="en-US" altLang="zh-CN" sz="1400" dirty="0">
              <a:solidFill>
                <a:srgbClr val="FFFFFF">
                  <a:lumMod val="50000"/>
                </a:srgbClr>
              </a:solidFill>
              <a:latin typeface="Calibri"/>
              <a:ea typeface="宋体" panose="02010600030101010101" pitchFamily="2" charset="-122"/>
            </a:endParaRPr>
          </a:p>
        </p:txBody>
      </p:sp>
      <p:sp>
        <p:nvSpPr>
          <p:cNvPr id="35" name="Rectangle 24">
            <a:extLst>
              <a:ext uri="{FF2B5EF4-FFF2-40B4-BE49-F238E27FC236}">
                <a16:creationId xmlns:a16="http://schemas.microsoft.com/office/drawing/2014/main" id="{8F65CDAB-359E-4EA0-B057-B70A7010A0B1}"/>
              </a:ext>
            </a:extLst>
          </p:cNvPr>
          <p:cNvSpPr>
            <a:spLocks noChangeArrowheads="1"/>
          </p:cNvSpPr>
          <p:nvPr/>
        </p:nvSpPr>
        <p:spPr bwMode="auto">
          <a:xfrm>
            <a:off x="3154789" y="1022831"/>
            <a:ext cx="2458104" cy="105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年级统计</a:t>
            </a:r>
          </a:p>
          <a:p>
            <a:pPr defTabSz="1219170">
              <a:lnSpc>
                <a:spcPct val="120000"/>
              </a:lnSpc>
              <a:spcBef>
                <a:spcPts val="400"/>
              </a:spcBef>
            </a:pPr>
            <a:r>
              <a:rPr lang="zh-CN" altLang="en-US" sz="1400" dirty="0">
                <a:solidFill>
                  <a:srgbClr val="FFFFFF">
                    <a:lumMod val="50000"/>
                  </a:srgbClr>
                </a:solidFill>
                <a:latin typeface="Calibri"/>
                <a:ea typeface="宋体" panose="02010600030101010101" pitchFamily="2" charset="-122"/>
              </a:rPr>
              <a:t>通过后台的年级分类数据实现不同年级的不同年份和月份的消费、流量数据的可视化。</a:t>
            </a:r>
            <a:endParaRPr lang="en-US" altLang="zh-CN" sz="1400" dirty="0">
              <a:solidFill>
                <a:srgbClr val="FFFFFF">
                  <a:lumMod val="50000"/>
                </a:srgbClr>
              </a:solidFill>
              <a:latin typeface="Calibri"/>
              <a:ea typeface="宋体" panose="02010600030101010101" pitchFamily="2" charset="-122"/>
            </a:endParaRPr>
          </a:p>
        </p:txBody>
      </p:sp>
      <p:sp>
        <p:nvSpPr>
          <p:cNvPr id="36" name="Rectangle 24">
            <a:extLst>
              <a:ext uri="{FF2B5EF4-FFF2-40B4-BE49-F238E27FC236}">
                <a16:creationId xmlns:a16="http://schemas.microsoft.com/office/drawing/2014/main" id="{8EF39ADF-1A82-48CA-ABA8-73DFD5E5EF1E}"/>
              </a:ext>
            </a:extLst>
          </p:cNvPr>
          <p:cNvSpPr>
            <a:spLocks noChangeArrowheads="1"/>
          </p:cNvSpPr>
          <p:nvPr/>
        </p:nvSpPr>
        <p:spPr bwMode="auto">
          <a:xfrm>
            <a:off x="7917089" y="4210753"/>
            <a:ext cx="2458104" cy="131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消费预测</a:t>
            </a:r>
          </a:p>
          <a:p>
            <a:pPr defTabSz="1219170">
              <a:lnSpc>
                <a:spcPct val="120000"/>
              </a:lnSpc>
              <a:spcBef>
                <a:spcPts val="400"/>
              </a:spcBef>
            </a:pPr>
            <a:r>
              <a:rPr lang="zh-CN" altLang="en-US" sz="1400" dirty="0">
                <a:solidFill>
                  <a:srgbClr val="FFFFFF">
                    <a:lumMod val="50000"/>
                  </a:srgbClr>
                </a:solidFill>
                <a:latin typeface="Calibri"/>
                <a:ea typeface="宋体" panose="02010600030101010101" pitchFamily="2" charset="-122"/>
              </a:rPr>
              <a:t>通过后台分类的学生历史消费数据，调用</a:t>
            </a:r>
            <a:r>
              <a:rPr lang="en-US" altLang="zh-CN" sz="1400" dirty="0">
                <a:solidFill>
                  <a:srgbClr val="FFFFFF">
                    <a:lumMod val="50000"/>
                  </a:srgbClr>
                </a:solidFill>
                <a:latin typeface="Calibri"/>
                <a:ea typeface="宋体" panose="02010600030101010101" pitchFamily="2" charset="-122"/>
              </a:rPr>
              <a:t>auto_arima</a:t>
            </a:r>
            <a:r>
              <a:rPr lang="zh-CN" altLang="en-US" sz="1400" dirty="0">
                <a:solidFill>
                  <a:srgbClr val="FFFFFF">
                    <a:lumMod val="50000"/>
                  </a:srgbClr>
                </a:solidFill>
                <a:latin typeface="Calibri"/>
                <a:ea typeface="宋体" panose="02010600030101010101" pitchFamily="2" charset="-122"/>
              </a:rPr>
              <a:t>库函数来自动建立数据模型并实现当年未来每天的消费数据预测。</a:t>
            </a:r>
            <a:endParaRPr lang="en-US" altLang="zh-CN" sz="1400" dirty="0">
              <a:solidFill>
                <a:srgbClr val="FFFFFF">
                  <a:lumMod val="50000"/>
                </a:srgbClr>
              </a:solidFill>
              <a:latin typeface="Calibri"/>
              <a:ea typeface="宋体" panose="02010600030101010101" pitchFamily="2" charset="-122"/>
            </a:endParaRPr>
          </a:p>
        </p:txBody>
      </p:sp>
    </p:spTree>
    <p:extLst>
      <p:ext uri="{BB962C8B-B14F-4D97-AF65-F5344CB8AC3E}">
        <p14:creationId xmlns:p14="http://schemas.microsoft.com/office/powerpoint/2010/main" val="1283249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0" grpId="0" animBg="1"/>
      <p:bldP spid="21" grpId="0"/>
      <p:bldP spid="31" grpId="0"/>
      <p:bldP spid="33" grpId="0"/>
      <p:bldP spid="34" grpId="0"/>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356992"/>
            <a:ext cx="12192000" cy="45719"/>
            <a:chOff x="2190216" y="0"/>
            <a:chExt cx="7128792" cy="108012"/>
          </a:xfrm>
          <a:solidFill>
            <a:srgbClr val="6BC1D3"/>
          </a:solidFill>
        </p:grpSpPr>
        <p:sp>
          <p:nvSpPr>
            <p:cNvPr id="25" name="矩形 24"/>
            <p:cNvSpPr/>
            <p:nvPr/>
          </p:nvSpPr>
          <p:spPr>
            <a:xfrm>
              <a:off x="219021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6" name="矩形 25"/>
            <p:cNvSpPr/>
            <p:nvPr/>
          </p:nvSpPr>
          <p:spPr>
            <a:xfrm>
              <a:off x="3378348"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矩形 26"/>
            <p:cNvSpPr/>
            <p:nvPr/>
          </p:nvSpPr>
          <p:spPr>
            <a:xfrm>
              <a:off x="4566480"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矩形 27"/>
            <p:cNvSpPr/>
            <p:nvPr/>
          </p:nvSpPr>
          <p:spPr>
            <a:xfrm>
              <a:off x="5754612"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9" name="矩形 28"/>
            <p:cNvSpPr/>
            <p:nvPr/>
          </p:nvSpPr>
          <p:spPr>
            <a:xfrm>
              <a:off x="6942744"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0" name="矩形 29"/>
            <p:cNvSpPr/>
            <p:nvPr/>
          </p:nvSpPr>
          <p:spPr>
            <a:xfrm>
              <a:off x="813087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5" name="矩形 44"/>
          <p:cNvSpPr/>
          <p:nvPr/>
        </p:nvSpPr>
        <p:spPr>
          <a:xfrm>
            <a:off x="1200998" y="3263441"/>
            <a:ext cx="2429301" cy="30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807784" y="3569059"/>
            <a:ext cx="1444626" cy="670568"/>
          </a:xfrm>
          <a:prstGeom prst="rect">
            <a:avLst/>
          </a:prstGeom>
        </p:spPr>
        <p:txBody>
          <a:bodyPr wrap="none">
            <a:spAutoFit/>
          </a:bodyPr>
          <a:lstStyle/>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关键技术介绍</a:t>
            </a:r>
            <a:endParaRPr lang="en-US" altLang="zh-CN" sz="1333" dirty="0">
              <a:ln w="6350">
                <a:noFill/>
              </a:ln>
              <a:solidFill>
                <a:srgbClr val="FFFFFF">
                  <a:lumMod val="50000"/>
                </a:srgbClr>
              </a:solidFill>
              <a:latin typeface="Impact" pitchFamily="34" charset="0"/>
              <a:ea typeface="微软雅黑" pitchFamily="34" charset="-122"/>
            </a:endParaRPr>
          </a:p>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实现难点</a:t>
            </a:r>
          </a:p>
        </p:txBody>
      </p:sp>
      <p:sp>
        <p:nvSpPr>
          <p:cNvPr id="22" name="矩形 21"/>
          <p:cNvSpPr/>
          <p:nvPr/>
        </p:nvSpPr>
        <p:spPr>
          <a:xfrm>
            <a:off x="7861807" y="2740221"/>
            <a:ext cx="3152128" cy="523220"/>
          </a:xfrm>
          <a:prstGeom prst="rect">
            <a:avLst/>
          </a:prstGeom>
        </p:spPr>
        <p:txBody>
          <a:bodyPr wrap="square">
            <a:spAutoFit/>
          </a:bodyPr>
          <a:lstStyle/>
          <a:p>
            <a:r>
              <a:rPr lang="zh-CN" altLang="en-US" sz="2800" dirty="0">
                <a:solidFill>
                  <a:srgbClr val="6BC1D3"/>
                </a:solidFill>
                <a:latin typeface="方正准圆简体" panose="03000509000000000000" pitchFamily="65" charset="-122"/>
                <a:ea typeface="方正准圆简体" panose="03000509000000000000" pitchFamily="65" charset="-122"/>
              </a:rPr>
              <a:t>关键技术实现难点</a:t>
            </a:r>
          </a:p>
        </p:txBody>
      </p:sp>
      <p:sp>
        <p:nvSpPr>
          <p:cNvPr id="23" name="矩形 22"/>
          <p:cNvSpPr/>
          <p:nvPr/>
        </p:nvSpPr>
        <p:spPr>
          <a:xfrm>
            <a:off x="6807782" y="2567233"/>
            <a:ext cx="1196177" cy="769441"/>
          </a:xfrm>
          <a:prstGeom prst="rect">
            <a:avLst/>
          </a:prstGeom>
        </p:spPr>
        <p:txBody>
          <a:bodyPr wrap="square">
            <a:spAutoFit/>
          </a:bodyPr>
          <a:lstStyle/>
          <a:p>
            <a:r>
              <a:rPr lang="en-US" altLang="zh-CN" sz="4400" dirty="0">
                <a:solidFill>
                  <a:srgbClr val="6BC1D3"/>
                </a:solidFill>
                <a:latin typeface="造字工房朗倩（非商用）常规体" pitchFamily="50" charset="-122"/>
                <a:ea typeface="造字工房朗倩（非商用）常规体" pitchFamily="50" charset="-122"/>
              </a:rPr>
              <a:t>03</a:t>
            </a:r>
            <a:endParaRPr lang="zh-CN" altLang="en-US" sz="4400" dirty="0">
              <a:solidFill>
                <a:srgbClr val="6BC1D3"/>
              </a:solidFill>
              <a:latin typeface="造字工房朗倩（非商用）常规体" pitchFamily="50" charset="-122"/>
              <a:ea typeface="造字工房朗倩（非商用）常规体" pitchFamily="50" charset="-122"/>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664" y="3627543"/>
            <a:ext cx="2098460" cy="4563249"/>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3292" y="2376973"/>
            <a:ext cx="555294" cy="730976"/>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5939" y="4697288"/>
            <a:ext cx="429810" cy="498826"/>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37854" y="-247477"/>
            <a:ext cx="328631" cy="378191"/>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pic>
        <p:nvPicPr>
          <p:cNvPr id="31" name="图片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086" y="860597"/>
            <a:ext cx="2974761" cy="6941622"/>
          </a:xfrm>
          <a:prstGeom prst="rect">
            <a:avLst/>
          </a:prstGeom>
        </p:spPr>
      </p:pic>
    </p:spTree>
    <p:extLst>
      <p:ext uri="{BB962C8B-B14F-4D97-AF65-F5344CB8AC3E}">
        <p14:creationId xmlns:p14="http://schemas.microsoft.com/office/powerpoint/2010/main" val="240864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0" presetClass="path" presetSubtype="0" accel="50000" decel="50000" fill="hold" nodeType="withEffect">
                                  <p:stCondLst>
                                    <p:cond delay="0"/>
                                  </p:stCondLst>
                                  <p:childTnLst>
                                    <p:animMotion origin="layout" path="M -0.39062 0.17754 C -0.34414 0.14976 -0.29544 0.00671 -0.24596 -0.02454 C -0.19635 -0.05579 -0.14231 -0.04514 -0.09361 -0.0095 C -0.04544 0.02638 -0.02317 0.00416 -4.79167E-6 -0.0007 " pathEditMode="relative" rAng="0" ptsTypes="AAAA">
                                      <p:cBhvr>
                                        <p:cTn id="16" dur="5000" fill="hold"/>
                                        <p:tgtEl>
                                          <p:spTgt spid="34"/>
                                        </p:tgtEl>
                                        <p:attrNameLst>
                                          <p:attrName>ppt_x</p:attrName>
                                          <p:attrName>ppt_y</p:attrName>
                                        </p:attrNameLst>
                                      </p:cBhvr>
                                      <p:rCtr x="19531" y="-11019"/>
                                    </p:animMotion>
                                  </p:childTnLst>
                                </p:cTn>
                              </p:par>
                              <p:par>
                                <p:cTn id="17" presetID="0" presetClass="path" presetSubtype="0" accel="50000" decel="50000" fill="hold" nodeType="withEffect">
                                  <p:stCondLst>
                                    <p:cond delay="0"/>
                                  </p:stCondLst>
                                  <p:childTnLst>
                                    <p:animMotion origin="layout" path="M -0.38815 0.12315 C -0.36133 0.1 -0.35847 0.08727 -0.33425 0.07917 C -0.31003 0.07083 -0.27813 0.09398 -0.24271 0.07361 C -0.20716 0.05347 -0.16042 -0.04074 -0.12136 -0.04259 C -0.08229 -0.04445 -0.03907 -0.01181 3.33333E-6 -0.00023 " pathEditMode="relative" rAng="0" ptsTypes="AAAAA">
                                      <p:cBhvr>
                                        <p:cTn id="18" dur="5000" fill="hold"/>
                                        <p:tgtEl>
                                          <p:spTgt spid="35"/>
                                        </p:tgtEl>
                                        <p:attrNameLst>
                                          <p:attrName>ppt_x</p:attrName>
                                          <p:attrName>ppt_y</p:attrName>
                                        </p:attrNameLst>
                                      </p:cBhvr>
                                      <p:rCtr x="19401" y="-8310"/>
                                    </p:animMotion>
                                  </p:childTnLst>
                                </p:cTn>
                              </p:par>
                              <p:par>
                                <p:cTn id="19" presetID="0" presetClass="path" presetSubtype="0" accel="50000" decel="50000" fill="hold" nodeType="withEffect">
                                  <p:stCondLst>
                                    <p:cond delay="0"/>
                                  </p:stCondLst>
                                  <p:childTnLst>
                                    <p:animMotion origin="layout" path="M -0.34114 0.4743 C -0.297 0.39513 -0.26836 0.42083 -0.24557 0.3706 C -0.22343 0.32152 -0.22291 0.2206 -0.20651 0.17662 C -0.18997 0.1324 -0.16718 0.13263 -0.14687 0.10601 C -0.12695 0.07893 -0.11914 0.03171 -0.08502 0.01643 C -0.05026 0.00092 -0.03099 0.00856 -3.125E-6 4.44444E-6 " pathEditMode="relative" rAng="0" ptsTypes="AAAAAA">
                                      <p:cBhvr>
                                        <p:cTn id="20" dur="5000" fill="hold"/>
                                        <p:tgtEl>
                                          <p:spTgt spid="37"/>
                                        </p:tgtEl>
                                        <p:attrNameLst>
                                          <p:attrName>ppt_x</p:attrName>
                                          <p:attrName>ppt_y</p:attrName>
                                        </p:attrNameLst>
                                      </p:cBhvr>
                                      <p:rCtr x="17057" y="-23727"/>
                                    </p:animMotion>
                                  </p:childTnLst>
                                </p:cTn>
                              </p:par>
                              <p:par>
                                <p:cTn id="21" presetID="0" presetClass="path" presetSubtype="0" accel="50000" decel="50000" fill="hold" nodeType="withEffect">
                                  <p:stCondLst>
                                    <p:cond delay="0"/>
                                  </p:stCondLst>
                                  <p:childTnLst>
                                    <p:animMotion origin="layout" path="M -0.54049 0.21621 C -0.41328 0.35857 -0.38971 0.20787 -0.3276 0.20348 C -0.26588 0.19931 -0.21185 0.21065 -0.1694 0.19074 C -0.12708 0.17084 -0.11797 0.13866 -0.07304 0.0838 C -0.02851 0.02871 -0.01979 0.0382 -1.875E-6 -4.07407E-6 " pathEditMode="relative" rAng="0" ptsTypes="AAAAA">
                                      <p:cBhvr>
                                        <p:cTn id="22" dur="5000" fill="hold"/>
                                        <p:tgtEl>
                                          <p:spTgt spid="38"/>
                                        </p:tgtEl>
                                        <p:attrNameLst>
                                          <p:attrName>ppt_x</p:attrName>
                                          <p:attrName>ppt_y</p:attrName>
                                        </p:attrNameLst>
                                      </p:cBhvr>
                                      <p:rCtr x="27018" y="-7755"/>
                                    </p:animMotion>
                                  </p:childTnLst>
                                </p:cTn>
                              </p:par>
                              <p:par>
                                <p:cTn id="23" presetID="0" presetClass="path" presetSubtype="0" accel="50000" decel="50000" fill="hold" nodeType="withEffect">
                                  <p:stCondLst>
                                    <p:cond delay="0"/>
                                  </p:stCondLst>
                                  <p:childTnLst>
                                    <p:animMotion origin="layout" path="M -0.51432 0.33634 C -0.45104 0.36157 -0.42226 0.44537 -0.32434 0.41203 C -0.22656 0.3787 -0.19869 0.26296 -0.15833 0.25532 C -0.11809 0.24745 -0.10338 0.2625 -0.08333 0.24282 C -0.06354 0.22291 -0.06914 0.17014 -0.05143 0.12384 C -0.03411 0.07731 -0.01718 0.04074 -4.58333E-6 3.33333E-6 " pathEditMode="relative" rAng="0" ptsTypes="AAAAAA">
                                      <p:cBhvr>
                                        <p:cTn id="24" dur="5000" fill="hold"/>
                                        <p:tgtEl>
                                          <p:spTgt spid="39"/>
                                        </p:tgtEl>
                                        <p:attrNameLst>
                                          <p:attrName>ppt_x</p:attrName>
                                          <p:attrName>ppt_y</p:attrName>
                                        </p:attrNameLst>
                                      </p:cBhvr>
                                      <p:rCtr x="25716" y="-12639"/>
                                    </p:animMotion>
                                  </p:childTnLst>
                                </p:cTn>
                              </p:par>
                              <p:par>
                                <p:cTn id="25" presetID="0" presetClass="path" presetSubtype="0" accel="50000" decel="50000" fill="hold" nodeType="withEffect">
                                  <p:stCondLst>
                                    <p:cond delay="0"/>
                                  </p:stCondLst>
                                  <p:childTnLst>
                                    <p:animMotion origin="layout" path="M -0.68932 0.57708 C -0.4138 0.64537 -0.46731 0.48148 -0.36875 0.4331 C -0.22356 0.3618 -0.24596 0.26204 -0.17994 0.18727 C -0.06979 0.06342 -0.05091 0.11528 -3.54167E-6 1.11111E-6 " pathEditMode="relative" rAng="0" ptsTypes="AAAA">
                                      <p:cBhvr>
                                        <p:cTn id="26" dur="5000" fill="hold"/>
                                        <p:tgtEl>
                                          <p:spTgt spid="41"/>
                                        </p:tgtEl>
                                        <p:attrNameLst>
                                          <p:attrName>ppt_x</p:attrName>
                                          <p:attrName>ppt_y</p:attrName>
                                        </p:attrNameLst>
                                      </p:cBhvr>
                                      <p:rCtr x="34466" y="-28032"/>
                                    </p:animMotion>
                                  </p:childTnLst>
                                </p:cTn>
                              </p:par>
                              <p:par>
                                <p:cTn id="27" presetID="0" presetClass="path" presetSubtype="0" accel="50000" decel="50000" fill="hold" nodeType="withEffect">
                                  <p:stCondLst>
                                    <p:cond delay="0"/>
                                  </p:stCondLst>
                                  <p:childTnLst>
                                    <p:animMotion origin="layout" path="M -0.63555 0.3213 C -0.59362 0.47894 -0.53945 0.51343 -0.49141 0.52963 C -0.44336 0.54606 -0.39531 0.43704 -0.34727 0.41921 C -0.29922 0.40139 -0.23998 0.45787 -0.20313 0.42245 C -0.16654 0.38681 -0.16393 0.28356 -0.12761 0.20602 C -0.09089 0.12801 -0.01706 0.13588 1.25E-6 6.93889E-18 " pathEditMode="relative" rAng="0" ptsTypes="AAAAAA">
                                      <p:cBhvr>
                                        <p:cTn id="28" dur="5000" fill="hold"/>
                                        <p:tgtEl>
                                          <p:spTgt spid="42"/>
                                        </p:tgtEl>
                                        <p:attrNameLst>
                                          <p:attrName>ppt_x</p:attrName>
                                          <p:attrName>ppt_y</p:attrName>
                                        </p:attrNameLst>
                                      </p:cBhvr>
                                      <p:rCtr x="31771" y="-5556"/>
                                    </p:animMotion>
                                  </p:childTnLst>
                                </p:cTn>
                              </p:par>
                              <p:par>
                                <p:cTn id="29" presetID="0" presetClass="path" presetSubtype="0" accel="50000" decel="50000" fill="hold" nodeType="withEffect">
                                  <p:stCondLst>
                                    <p:cond delay="0"/>
                                  </p:stCondLst>
                                  <p:childTnLst>
                                    <p:animMotion origin="layout" path="M -0.71745 0.4 C -0.67357 0.447 -0.61654 0.47778 -0.56524 0.45695 C -0.51407 0.43612 -0.4711 0.3088 -0.41055 0.27477 C -0.35013 0.24075 -0.25339 0.28565 -0.20235 0.25232 C -0.15131 0.21899 -0.1461 0.12686 -0.10456 0.07454 C -0.06381 0.02315 -0.06511 0.04445 4.375E-6 -4.44444E-6 " pathEditMode="relative" rAng="0" ptsTypes="AAAAAA">
                                      <p:cBhvr>
                                        <p:cTn id="30" dur="5000" fill="hold"/>
                                        <p:tgtEl>
                                          <p:spTgt spid="40"/>
                                        </p:tgtEl>
                                        <p:attrNameLst>
                                          <p:attrName>ppt_x</p:attrName>
                                          <p:attrName>ppt_y</p:attrName>
                                        </p:attrNameLst>
                                      </p:cBhvr>
                                      <p:rCtr x="35872" y="-16829"/>
                                    </p:animMotion>
                                  </p:childTnLst>
                                </p:cTn>
                              </p:par>
                              <p:par>
                                <p:cTn id="31" presetID="0" presetClass="path" presetSubtype="0" accel="50000" decel="50000" fill="hold" nodeType="withEffect">
                                  <p:stCondLst>
                                    <p:cond delay="0"/>
                                  </p:stCondLst>
                                  <p:childTnLst>
                                    <p:animMotion origin="layout" path="M -0.66002 0.55973 C -0.5802 0.46297 -0.4888 0.28843 -0.41901 0.27199 C -0.35039 0.25463 -0.32161 0.32176 -0.25325 0.29977 C -0.18567 0.27686 -0.17877 0.17593 -0.13815 0.12963 C -0.0983 0.08264 -0.04609 0.13889 -0.0233 0.10949 C -0.00065 0.07986 -0.00781 0.03727 -4.79167E-6 -3.7037E-6 " pathEditMode="relative" rAng="0" ptsTypes="AAAAAA">
                                      <p:cBhvr>
                                        <p:cTn id="32" dur="5000" fill="hold"/>
                                        <p:tgtEl>
                                          <p:spTgt spid="44"/>
                                        </p:tgtEl>
                                        <p:attrNameLst>
                                          <p:attrName>ppt_x</p:attrName>
                                          <p:attrName>ppt_y</p:attrName>
                                        </p:attrNameLst>
                                      </p:cBhvr>
                                      <p:rCtr x="32995" y="-27986"/>
                                    </p:animMotion>
                                  </p:childTnLst>
                                </p:cTn>
                              </p:par>
                              <p:par>
                                <p:cTn id="33" presetID="0" presetClass="path" presetSubtype="0" accel="50000" decel="50000" fill="hold" nodeType="withEffect">
                                  <p:stCondLst>
                                    <p:cond delay="0"/>
                                  </p:stCondLst>
                                  <p:childTnLst>
                                    <p:animMotion origin="layout" path="M -0.78502 0.68888 C -0.71015 0.61111 -0.64101 0.48703 -0.56028 0.45625 C -0.47968 0.42523 -0.39479 0.51782 -0.35573 0.47407 C -0.31679 0.42986 -0.31836 0.2956 -0.26653 0.23958 C -0.21471 0.1831 -0.1151 0.24537 -0.09023 0.2074 C -0.06549 0.16898 -0.08268 0.07245 -0.06093 0.03888 C -0.03919 0.00532 -0.02044 0.01273 -3.125E-6 4.81481E-6 " pathEditMode="relative" rAng="0" ptsTypes="AAAAAAA">
                                      <p:cBhvr>
                                        <p:cTn id="34" dur="5000" fill="hold"/>
                                        <p:tgtEl>
                                          <p:spTgt spid="43"/>
                                        </p:tgtEl>
                                        <p:attrNameLst>
                                          <p:attrName>ppt_x</p:attrName>
                                          <p:attrName>ppt_y</p:attrName>
                                        </p:attrNameLst>
                                      </p:cBhvr>
                                      <p:rCtr x="39245" y="-34444"/>
                                    </p:animMotion>
                                  </p:childTnLst>
                                </p:cTn>
                              </p:par>
                              <p:par>
                                <p:cTn id="35" presetID="37" presetClass="path" presetSubtype="0" accel="50000" decel="50000" fill="hold" nodeType="withEffect">
                                  <p:stCondLst>
                                    <p:cond delay="0"/>
                                  </p:stCondLst>
                                  <p:childTnLst>
                                    <p:animMotion origin="layout" path="M -0.27812 0.01412 C -0.25625 0.02731 -0.19466 0.05949 -0.14205 0.05833 C -0.08932 0.05717 -0.0358 0.00902 -2.29167E-6 3.7037E-6 " pathEditMode="relative" rAng="0" ptsTypes="AAA">
                                      <p:cBhvr>
                                        <p:cTn id="36" dur="5000" fill="hold"/>
                                        <p:tgtEl>
                                          <p:spTgt spid="36"/>
                                        </p:tgtEl>
                                        <p:attrNameLst>
                                          <p:attrName>ppt_x</p:attrName>
                                          <p:attrName>ppt_y</p:attrName>
                                        </p:attrNameLst>
                                      </p:cBhvr>
                                      <p:rCtr x="13906" y="1505"/>
                                    </p:animMotion>
                                  </p:childTnLst>
                                </p:cTn>
                              </p:par>
                            </p:childTnLst>
                          </p:cTn>
                        </p:par>
                        <p:par>
                          <p:cTn id="37" fill="hold">
                            <p:stCondLst>
                              <p:cond delay="50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5500"/>
                            </p:stCondLst>
                            <p:childTnLst>
                              <p:par>
                                <p:cTn id="42" presetID="22" presetClass="entr" presetSubtype="1" fill="hold"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6000"/>
                            </p:stCondLst>
                            <p:childTnLst>
                              <p:par>
                                <p:cTn id="46" presetID="42" presetClass="entr" presetSubtype="0" fill="hold" nodeType="afterEffect">
                                  <p:stCondLst>
                                    <p:cond delay="0"/>
                                  </p:stCondLst>
                                  <p:childTnLst>
                                    <p:set>
                                      <p:cBhvr>
                                        <p:cTn id="47" dur="1" fill="hold">
                                          <p:stCondLst>
                                            <p:cond delay="0"/>
                                          </p:stCondLst>
                                        </p:cTn>
                                        <p:tgtEl>
                                          <p:spTgt spid="22">
                                            <p:txEl>
                                              <p:pRg st="0" end="0"/>
                                            </p:txEl>
                                          </p:spTgt>
                                        </p:tgtEl>
                                        <p:attrNameLst>
                                          <p:attrName>style.visibility</p:attrName>
                                        </p:attrNameLst>
                                      </p:cBhvr>
                                      <p:to>
                                        <p:strVal val="visible"/>
                                      </p:to>
                                    </p:set>
                                    <p:animEffect transition="in" filter="fade">
                                      <p:cBhvr>
                                        <p:cTn id="48" dur="1000"/>
                                        <p:tgtEl>
                                          <p:spTgt spid="22">
                                            <p:txEl>
                                              <p:pRg st="0" end="0"/>
                                            </p:txEl>
                                          </p:spTgt>
                                        </p:tgtEl>
                                      </p:cBhvr>
                                    </p:animEffect>
                                    <p:anim calcmode="lin" valueType="num">
                                      <p:cBhvr>
                                        <p:cTn id="49"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22" presetClass="entr" presetSubtype="1" fill="hold" nodeType="afterEffect">
                                  <p:stCondLst>
                                    <p:cond delay="0"/>
                                  </p:stCondLst>
                                  <p:childTnLst>
                                    <p:set>
                                      <p:cBhvr>
                                        <p:cTn id="53" dur="1" fill="hold">
                                          <p:stCondLst>
                                            <p:cond delay="0"/>
                                          </p:stCondLst>
                                        </p:cTn>
                                        <p:tgtEl>
                                          <p:spTgt spid="21">
                                            <p:txEl>
                                              <p:pRg st="0" end="0"/>
                                            </p:txEl>
                                          </p:spTgt>
                                        </p:tgtEl>
                                        <p:attrNameLst>
                                          <p:attrName>style.visibility</p:attrName>
                                        </p:attrNameLst>
                                      </p:cBhvr>
                                      <p:to>
                                        <p:strVal val="visible"/>
                                      </p:to>
                                    </p:set>
                                    <p:animEffect transition="in" filter="wipe(up)">
                                      <p:cBhvr>
                                        <p:cTn id="54" dur="500"/>
                                        <p:tgtEl>
                                          <p:spTgt spid="21">
                                            <p:txEl>
                                              <p:pRg st="0" end="0"/>
                                            </p:txEl>
                                          </p:spTgt>
                                        </p:tgtEl>
                                      </p:cBhvr>
                                    </p:animEffect>
                                  </p:childTnLst>
                                </p:cTn>
                              </p:par>
                            </p:childTnLst>
                          </p:cTn>
                        </p:par>
                        <p:par>
                          <p:cTn id="55" fill="hold">
                            <p:stCondLst>
                              <p:cond delay="7500"/>
                            </p:stCondLst>
                            <p:childTnLst>
                              <p:par>
                                <p:cTn id="56" presetID="22" presetClass="entr" presetSubtype="1" fill="hold" nodeType="afterEffect">
                                  <p:stCondLst>
                                    <p:cond delay="0"/>
                                  </p:stCondLst>
                                  <p:childTnLst>
                                    <p:set>
                                      <p:cBhvr>
                                        <p:cTn id="57" dur="1" fill="hold">
                                          <p:stCondLst>
                                            <p:cond delay="0"/>
                                          </p:stCondLst>
                                        </p:cTn>
                                        <p:tgtEl>
                                          <p:spTgt spid="21">
                                            <p:txEl>
                                              <p:pRg st="1" end="1"/>
                                            </p:txEl>
                                          </p:spTgt>
                                        </p:tgtEl>
                                        <p:attrNameLst>
                                          <p:attrName>style.visibility</p:attrName>
                                        </p:attrNameLst>
                                      </p:cBhvr>
                                      <p:to>
                                        <p:strVal val="visible"/>
                                      </p:to>
                                    </p:set>
                                    <p:animEffect transition="in" filter="wipe(up)">
                                      <p:cBhvr>
                                        <p:cTn id="58"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关键技术介绍</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781235" y="3293015"/>
            <a:ext cx="10403232" cy="2912476"/>
            <a:chOff x="5997103" y="2213623"/>
            <a:chExt cx="5586883" cy="4050035"/>
          </a:xfrm>
        </p:grpSpPr>
        <p:sp>
          <p:nvSpPr>
            <p:cNvPr id="45" name="圆角矩形 1"/>
            <p:cNvSpPr/>
            <p:nvPr/>
          </p:nvSpPr>
          <p:spPr>
            <a:xfrm>
              <a:off x="5997103" y="2213623"/>
              <a:ext cx="5586883" cy="4050035"/>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6" name="文本框 31"/>
            <p:cNvSpPr txBox="1"/>
            <p:nvPr/>
          </p:nvSpPr>
          <p:spPr>
            <a:xfrm>
              <a:off x="6047936" y="2213623"/>
              <a:ext cx="5479865" cy="3449051"/>
            </a:xfrm>
            <a:prstGeom prst="rect">
              <a:avLst/>
            </a:prstGeom>
            <a:noFill/>
          </p:spPr>
          <p:txBody>
            <a:bodyPr wrap="square" rtlCol="0">
              <a:spAutoFit/>
            </a:bodyPr>
            <a:lstStyle/>
            <a:p>
              <a:pPr marL="0" marR="0" lvl="0" defTabSz="457189" eaLnBrk="1" fontAlgn="auto" latinLnBrk="0" hangingPunct="1">
                <a:lnSpc>
                  <a:spcPct val="200000"/>
                </a:lnSpc>
                <a:spcBef>
                  <a:spcPts val="0"/>
                </a:spcBef>
                <a:spcAft>
                  <a:spcPts val="0"/>
                </a:spcAft>
                <a:buClrTx/>
                <a:buSzTx/>
                <a:buFontTx/>
                <a:buNone/>
                <a:tabLst/>
                <a:defRPr/>
              </a:pPr>
              <a:r>
                <a:rPr lang="en-US" altLang="zh-CN" sz="1600" kern="0" dirty="0">
                  <a:solidFill>
                    <a:schemeClr val="bg1">
                      <a:lumMod val="50000"/>
                    </a:schemeClr>
                  </a:solidFill>
                  <a:latin typeface="微软雅黑" pitchFamily="34" charset="-122"/>
                  <a:ea typeface="微软雅黑" pitchFamily="34" charset="-122"/>
                </a:rPr>
                <a:t>Vue.js</a:t>
              </a:r>
              <a:r>
                <a:rPr lang="zh-CN" altLang="zh-CN" sz="1600" kern="0" dirty="0">
                  <a:solidFill>
                    <a:schemeClr val="bg1">
                      <a:lumMod val="50000"/>
                    </a:schemeClr>
                  </a:solidFill>
                  <a:latin typeface="微软雅黑" pitchFamily="34" charset="-122"/>
                  <a:ea typeface="微软雅黑" pitchFamily="34" charset="-122"/>
                </a:rPr>
                <a:t>是一个通过构建数据来驱动的</a:t>
              </a:r>
              <a:r>
                <a:rPr lang="en-US" altLang="zh-CN" sz="1600" kern="0" dirty="0">
                  <a:solidFill>
                    <a:schemeClr val="bg1">
                      <a:lumMod val="50000"/>
                    </a:schemeClr>
                  </a:solidFill>
                  <a:latin typeface="微软雅黑" pitchFamily="34" charset="-122"/>
                  <a:ea typeface="微软雅黑" pitchFamily="34" charset="-122"/>
                </a:rPr>
                <a:t>web</a:t>
              </a:r>
              <a:r>
                <a:rPr lang="zh-CN" altLang="zh-CN" sz="1600" kern="0" dirty="0">
                  <a:solidFill>
                    <a:schemeClr val="bg1">
                      <a:lumMod val="50000"/>
                    </a:schemeClr>
                  </a:solidFill>
                  <a:latin typeface="微软雅黑" pitchFamily="34" charset="-122"/>
                  <a:ea typeface="微软雅黑" pitchFamily="34" charset="-122"/>
                </a:rPr>
                <a:t>界面渐进式的前端框架。他的核心是一个对数据的双向绑定，与其他的常见的一些重量级的框架不同的是，</a:t>
              </a:r>
              <a:r>
                <a:rPr lang="en-US" altLang="zh-CN" sz="1600" kern="0" dirty="0">
                  <a:solidFill>
                    <a:schemeClr val="bg1">
                      <a:lumMod val="50000"/>
                    </a:schemeClr>
                  </a:solidFill>
                  <a:latin typeface="微软雅黑" pitchFamily="34" charset="-122"/>
                  <a:ea typeface="微软雅黑" pitchFamily="34" charset="-122"/>
                </a:rPr>
                <a:t>Vue.js</a:t>
              </a:r>
              <a:r>
                <a:rPr lang="zh-CN" altLang="zh-CN" sz="1600" kern="0" dirty="0">
                  <a:solidFill>
                    <a:schemeClr val="bg1">
                      <a:lumMod val="50000"/>
                    </a:schemeClr>
                  </a:solidFill>
                  <a:latin typeface="微软雅黑" pitchFamily="34" charset="-122"/>
                  <a:ea typeface="微软雅黑" pitchFamily="34" charset="-122"/>
                </a:rPr>
                <a:t>采用的是自底向上的增量开发的设计。用户在对</a:t>
              </a:r>
              <a:r>
                <a:rPr lang="en-US" altLang="zh-CN" sz="1600" kern="0" dirty="0">
                  <a:solidFill>
                    <a:schemeClr val="bg1">
                      <a:lumMod val="50000"/>
                    </a:schemeClr>
                  </a:solidFill>
                  <a:latin typeface="微软雅黑" pitchFamily="34" charset="-122"/>
                  <a:ea typeface="微软雅黑" pitchFamily="34" charset="-122"/>
                </a:rPr>
                <a:t>Vue.js</a:t>
              </a:r>
              <a:r>
                <a:rPr lang="zh-CN" altLang="zh-CN" sz="1600" kern="0" dirty="0">
                  <a:solidFill>
                    <a:schemeClr val="bg1">
                      <a:lumMod val="50000"/>
                    </a:schemeClr>
                  </a:solidFill>
                  <a:latin typeface="微软雅黑" pitchFamily="34" charset="-122"/>
                  <a:ea typeface="微软雅黑" pitchFamily="34" charset="-122"/>
                </a:rPr>
                <a:t>进行学习时比较容易，只需要把精力全部放在对视图层的开发上，无需去深入了解框架运行的具体实现流程与实现方式。</a:t>
              </a:r>
              <a:endParaRPr lang="en-US" altLang="zh-CN" sz="1600" kern="0" dirty="0">
                <a:solidFill>
                  <a:schemeClr val="bg1">
                    <a:lumMod val="50000"/>
                  </a:schemeClr>
                </a:solidFill>
                <a:latin typeface="微软雅黑" pitchFamily="34" charset="-122"/>
                <a:ea typeface="微软雅黑" pitchFamily="34" charset="-122"/>
              </a:endParaRPr>
            </a:p>
            <a:p>
              <a:pPr marL="0" marR="0" lvl="0" defTabSz="457189" eaLnBrk="1" fontAlgn="auto" latinLnBrk="0" hangingPunct="1">
                <a:lnSpc>
                  <a:spcPct val="200000"/>
                </a:lnSpc>
                <a:spcBef>
                  <a:spcPts val="0"/>
                </a:spcBef>
                <a:spcAft>
                  <a:spcPts val="0"/>
                </a:spcAft>
                <a:buClrTx/>
                <a:buSzTx/>
                <a:buFontTx/>
                <a:buNone/>
                <a:tabLst/>
                <a:defRPr/>
              </a:pPr>
              <a:r>
                <a:rPr lang="zh-CN" altLang="en-US" sz="1600" kern="0" dirty="0">
                  <a:solidFill>
                    <a:schemeClr val="bg1">
                      <a:lumMod val="50000"/>
                    </a:schemeClr>
                  </a:solidFill>
                  <a:latin typeface="微软雅黑" pitchFamily="34" charset="-122"/>
                  <a:ea typeface="微软雅黑" pitchFamily="34" charset="-122"/>
                </a:rPr>
                <a:t>使用</a:t>
              </a:r>
              <a:r>
                <a:rPr lang="en-US" altLang="zh-CN" sz="1600" kern="0" dirty="0">
                  <a:solidFill>
                    <a:schemeClr val="bg1">
                      <a:lumMod val="50000"/>
                    </a:schemeClr>
                  </a:solidFill>
                  <a:latin typeface="微软雅黑" pitchFamily="34" charset="-122"/>
                  <a:ea typeface="微软雅黑" pitchFamily="34" charset="-122"/>
                </a:rPr>
                <a:t>Vue</a:t>
              </a:r>
              <a:r>
                <a:rPr lang="zh-CN" altLang="en-US" sz="1600" kern="0" dirty="0">
                  <a:solidFill>
                    <a:schemeClr val="bg1">
                      <a:lumMod val="50000"/>
                    </a:schemeClr>
                  </a:solidFill>
                  <a:latin typeface="微软雅黑" pitchFamily="34" charset="-122"/>
                  <a:ea typeface="微软雅黑" pitchFamily="34" charset="-122"/>
                </a:rPr>
                <a:t>的优势在于它具有强大的插件库，比如</a:t>
              </a:r>
              <a:r>
                <a:rPr lang="en-US" altLang="zh-CN" sz="1600" kern="0" dirty="0">
                  <a:solidFill>
                    <a:schemeClr val="bg1">
                      <a:lumMod val="50000"/>
                    </a:schemeClr>
                  </a:solidFill>
                  <a:latin typeface="微软雅黑" pitchFamily="34" charset="-122"/>
                  <a:ea typeface="微软雅黑" pitchFamily="34" charset="-122"/>
                </a:rPr>
                <a:t>Element</a:t>
              </a:r>
              <a:r>
                <a:rPr lang="zh-CN" altLang="en-US" sz="1600" kern="0" dirty="0">
                  <a:solidFill>
                    <a:schemeClr val="bg1">
                      <a:lumMod val="50000"/>
                    </a:schemeClr>
                  </a:solidFill>
                  <a:latin typeface="微软雅黑" pitchFamily="34" charset="-122"/>
                  <a:ea typeface="微软雅黑" pitchFamily="34" charset="-122"/>
                </a:rPr>
                <a:t>插件可以快速构建出简洁、美观且实用的前端页面、</a:t>
              </a:r>
              <a:r>
                <a:rPr lang="en-US" altLang="zh-CN" sz="1600" kern="0" dirty="0">
                  <a:solidFill>
                    <a:schemeClr val="bg1">
                      <a:lumMod val="50000"/>
                    </a:schemeClr>
                  </a:solidFill>
                  <a:latin typeface="微软雅黑" pitchFamily="34" charset="-122"/>
                  <a:ea typeface="微软雅黑" pitchFamily="34" charset="-122"/>
                </a:rPr>
                <a:t>axios</a:t>
              </a:r>
              <a:r>
                <a:rPr lang="zh-CN" altLang="en-US" sz="1600" kern="0" dirty="0">
                  <a:solidFill>
                    <a:schemeClr val="bg1">
                      <a:lumMod val="50000"/>
                    </a:schemeClr>
                  </a:solidFill>
                  <a:latin typeface="微软雅黑" pitchFamily="34" charset="-122"/>
                  <a:ea typeface="微软雅黑" pitchFamily="34" charset="-122"/>
                </a:rPr>
                <a:t>插件可以实现网站的快速请求、</a:t>
              </a:r>
              <a:r>
                <a:rPr lang="en-US" altLang="zh-CN" sz="1600" kern="0" dirty="0" err="1">
                  <a:solidFill>
                    <a:schemeClr val="bg1">
                      <a:lumMod val="50000"/>
                    </a:schemeClr>
                  </a:solidFill>
                  <a:latin typeface="微软雅黑" pitchFamily="34" charset="-122"/>
                  <a:ea typeface="微软雅黑" pitchFamily="34" charset="-122"/>
                </a:rPr>
                <a:t>vue-amap</a:t>
              </a:r>
              <a:r>
                <a:rPr lang="zh-CN" altLang="en-US" sz="1600" kern="0" dirty="0">
                  <a:solidFill>
                    <a:schemeClr val="bg1">
                      <a:lumMod val="50000"/>
                    </a:schemeClr>
                  </a:solidFill>
                  <a:latin typeface="微软雅黑" pitchFamily="34" charset="-122"/>
                  <a:ea typeface="微软雅黑" pitchFamily="34" charset="-122"/>
                </a:rPr>
                <a:t>插件可以快速调用高德地图等等。</a:t>
              </a:r>
              <a:endParaRPr kumimoji="0" lang="zh-CN" altLang="en-US" sz="1600" b="1"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9480BEF4-133A-493C-905E-64025A1A7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5783" y="904540"/>
            <a:ext cx="2245592" cy="2245592"/>
          </a:xfrm>
          <a:prstGeom prst="rect">
            <a:avLst/>
          </a:prstGeom>
        </p:spPr>
      </p:pic>
    </p:spTree>
    <p:extLst>
      <p:ext uri="{BB962C8B-B14F-4D97-AF65-F5344CB8AC3E}">
        <p14:creationId xmlns:p14="http://schemas.microsoft.com/office/powerpoint/2010/main" val="1393218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关键技术介绍</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685059" y="2411781"/>
            <a:ext cx="10499408" cy="4511620"/>
            <a:chOff x="5997103" y="2213623"/>
            <a:chExt cx="5586883" cy="4639523"/>
          </a:xfrm>
        </p:grpSpPr>
        <p:sp>
          <p:nvSpPr>
            <p:cNvPr id="45" name="圆角矩形 1"/>
            <p:cNvSpPr/>
            <p:nvPr/>
          </p:nvSpPr>
          <p:spPr>
            <a:xfrm>
              <a:off x="5997103" y="2213623"/>
              <a:ext cx="5586883" cy="4050035"/>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6" name="文本框 31"/>
            <p:cNvSpPr txBox="1"/>
            <p:nvPr/>
          </p:nvSpPr>
          <p:spPr>
            <a:xfrm>
              <a:off x="6047936" y="2213623"/>
              <a:ext cx="5479865" cy="4639523"/>
            </a:xfrm>
            <a:prstGeom prst="rect">
              <a:avLst/>
            </a:prstGeom>
            <a:noFill/>
          </p:spPr>
          <p:txBody>
            <a:bodyPr wrap="square" rtlCol="0">
              <a:spAutoFit/>
            </a:bodyPr>
            <a:lstStyle/>
            <a:p>
              <a:pPr lvl="0" defTabSz="457189">
                <a:lnSpc>
                  <a:spcPct val="200000"/>
                </a:lnSpc>
                <a:defRPr/>
              </a:pPr>
              <a:r>
                <a:rPr lang="en-US" altLang="zh-CN" sz="1600" kern="0" dirty="0">
                  <a:solidFill>
                    <a:schemeClr val="bg1">
                      <a:lumMod val="50000"/>
                    </a:schemeClr>
                  </a:solidFill>
                  <a:latin typeface="微软雅黑" pitchFamily="34" charset="-122"/>
                  <a:ea typeface="微软雅黑" pitchFamily="34" charset="-122"/>
                </a:rPr>
                <a:t>Tornado</a:t>
              </a:r>
              <a:r>
                <a:rPr lang="zh-CN" altLang="en-US" sz="1600" kern="0" dirty="0">
                  <a:solidFill>
                    <a:schemeClr val="bg1">
                      <a:lumMod val="50000"/>
                    </a:schemeClr>
                  </a:solidFill>
                  <a:latin typeface="微软雅黑" pitchFamily="34" charset="-122"/>
                  <a:ea typeface="微软雅黑" pitchFamily="34" charset="-122"/>
                </a:rPr>
                <a:t>是使用</a:t>
              </a:r>
              <a:r>
                <a:rPr lang="en-US" altLang="zh-CN" sz="1600" kern="0" dirty="0">
                  <a:solidFill>
                    <a:schemeClr val="bg1">
                      <a:lumMod val="50000"/>
                    </a:schemeClr>
                  </a:solidFill>
                  <a:latin typeface="微软雅黑" pitchFamily="34" charset="-122"/>
                  <a:ea typeface="微软雅黑" pitchFamily="34" charset="-122"/>
                </a:rPr>
                <a:t>Python</a:t>
              </a:r>
              <a:r>
                <a:rPr lang="zh-CN" altLang="en-US" sz="1600" kern="0" dirty="0">
                  <a:solidFill>
                    <a:schemeClr val="bg1">
                      <a:lumMod val="50000"/>
                    </a:schemeClr>
                  </a:solidFill>
                  <a:latin typeface="微软雅黑" pitchFamily="34" charset="-122"/>
                  <a:ea typeface="微软雅黑" pitchFamily="34" charset="-122"/>
                </a:rPr>
                <a:t>编写的</a:t>
              </a:r>
              <a:r>
                <a:rPr lang="en-US" altLang="zh-CN" sz="1600" kern="0" dirty="0">
                  <a:solidFill>
                    <a:schemeClr val="bg1">
                      <a:lumMod val="50000"/>
                    </a:schemeClr>
                  </a:solidFill>
                  <a:latin typeface="微软雅黑" pitchFamily="34" charset="-122"/>
                  <a:ea typeface="微软雅黑" pitchFamily="34" charset="-122"/>
                </a:rPr>
                <a:t>Web</a:t>
              </a:r>
              <a:r>
                <a:rPr lang="zh-CN" altLang="en-US" sz="1600" kern="0" dirty="0">
                  <a:solidFill>
                    <a:schemeClr val="bg1">
                      <a:lumMod val="50000"/>
                    </a:schemeClr>
                  </a:solidFill>
                  <a:latin typeface="微软雅黑" pitchFamily="34" charset="-122"/>
                  <a:ea typeface="微软雅黑" pitchFamily="34" charset="-122"/>
                </a:rPr>
                <a:t>服务器兼</a:t>
              </a:r>
              <a:r>
                <a:rPr lang="en-US" altLang="zh-CN" sz="1600" kern="0" dirty="0">
                  <a:solidFill>
                    <a:schemeClr val="bg1">
                      <a:lumMod val="50000"/>
                    </a:schemeClr>
                  </a:solidFill>
                  <a:latin typeface="微软雅黑" pitchFamily="34" charset="-122"/>
                  <a:ea typeface="微软雅黑" pitchFamily="34" charset="-122"/>
                </a:rPr>
                <a:t>Web</a:t>
              </a:r>
              <a:r>
                <a:rPr lang="zh-CN" altLang="en-US" sz="1600" kern="0" dirty="0">
                  <a:solidFill>
                    <a:schemeClr val="bg1">
                      <a:lumMod val="50000"/>
                    </a:schemeClr>
                  </a:solidFill>
                  <a:latin typeface="微软雅黑" pitchFamily="34" charset="-122"/>
                  <a:ea typeface="微软雅黑" pitchFamily="34" charset="-122"/>
                </a:rPr>
                <a:t>应用框架，与主流</a:t>
              </a:r>
              <a:r>
                <a:rPr lang="en-US" altLang="zh-CN" sz="1600" kern="0" dirty="0">
                  <a:solidFill>
                    <a:schemeClr val="bg1">
                      <a:lumMod val="50000"/>
                    </a:schemeClr>
                  </a:solidFill>
                  <a:latin typeface="微软雅黑" pitchFamily="34" charset="-122"/>
                  <a:ea typeface="微软雅黑" pitchFamily="34" charset="-122"/>
                </a:rPr>
                <a:t>Web</a:t>
              </a:r>
              <a:r>
                <a:rPr lang="zh-CN" altLang="en-US" sz="1600" kern="0" dirty="0">
                  <a:solidFill>
                    <a:schemeClr val="bg1">
                      <a:lumMod val="50000"/>
                    </a:schemeClr>
                  </a:solidFill>
                  <a:latin typeface="微软雅黑" pitchFamily="34" charset="-122"/>
                  <a:ea typeface="微软雅黑" pitchFamily="34" charset="-122"/>
                </a:rPr>
                <a:t>服务器框架不同的是，</a:t>
              </a:r>
              <a:r>
                <a:rPr lang="en-US" altLang="zh-CN" sz="1600" kern="0" dirty="0">
                  <a:solidFill>
                    <a:schemeClr val="bg1">
                      <a:lumMod val="50000"/>
                    </a:schemeClr>
                  </a:solidFill>
                  <a:latin typeface="微软雅黑" pitchFamily="34" charset="-122"/>
                  <a:ea typeface="微软雅黑" pitchFamily="34" charset="-122"/>
                </a:rPr>
                <a:t>Tornado</a:t>
              </a:r>
              <a:r>
                <a:rPr lang="zh-CN" altLang="en-US" sz="1600" kern="0" dirty="0">
                  <a:solidFill>
                    <a:schemeClr val="bg1">
                      <a:lumMod val="50000"/>
                    </a:schemeClr>
                  </a:solidFill>
                  <a:latin typeface="微软雅黑" pitchFamily="34" charset="-122"/>
                  <a:ea typeface="微软雅黑" pitchFamily="34" charset="-122"/>
                </a:rPr>
                <a:t>是异步非阻塞式服务器，得益于非阻塞式和对</a:t>
              </a:r>
              <a:r>
                <a:rPr lang="en-US" altLang="zh-CN" sz="1600" kern="0" dirty="0">
                  <a:solidFill>
                    <a:schemeClr val="bg1">
                      <a:lumMod val="50000"/>
                    </a:schemeClr>
                  </a:solidFill>
                  <a:latin typeface="微软雅黑" pitchFamily="34" charset="-122"/>
                  <a:ea typeface="微软雅黑" pitchFamily="34" charset="-122"/>
                </a:rPr>
                <a:t>epoll</a:t>
              </a:r>
              <a:r>
                <a:rPr lang="zh-CN" altLang="en-US" sz="1600" kern="0" dirty="0">
                  <a:solidFill>
                    <a:schemeClr val="bg1">
                      <a:lumMod val="50000"/>
                    </a:schemeClr>
                  </a:solidFill>
                  <a:latin typeface="微软雅黑" pitchFamily="34" charset="-122"/>
                  <a:ea typeface="微软雅黑" pitchFamily="34" charset="-122"/>
                </a:rPr>
                <a:t>模型的运用，不同于那些最多只能达到</a:t>
              </a:r>
              <a:r>
                <a:rPr lang="en-US" altLang="zh-CN" sz="1600" kern="0" dirty="0">
                  <a:solidFill>
                    <a:schemeClr val="bg1">
                      <a:lumMod val="50000"/>
                    </a:schemeClr>
                  </a:solidFill>
                  <a:latin typeface="微软雅黑" pitchFamily="34" charset="-122"/>
                  <a:ea typeface="微软雅黑" pitchFamily="34" charset="-122"/>
                </a:rPr>
                <a:t>1w</a:t>
              </a:r>
              <a:r>
                <a:rPr lang="zh-CN" altLang="en-US" sz="1600" kern="0" dirty="0">
                  <a:solidFill>
                    <a:schemeClr val="bg1">
                      <a:lumMod val="50000"/>
                    </a:schemeClr>
                  </a:solidFill>
                  <a:latin typeface="微软雅黑" pitchFamily="34" charset="-122"/>
                  <a:ea typeface="微软雅黑" pitchFamily="34" charset="-122"/>
                </a:rPr>
                <a:t>并发连接的传统网络服务器。</a:t>
              </a:r>
              <a:r>
                <a:rPr lang="en-US" altLang="zh-CN" sz="1600" kern="0" dirty="0">
                  <a:solidFill>
                    <a:schemeClr val="bg1">
                      <a:lumMod val="50000"/>
                    </a:schemeClr>
                  </a:solidFill>
                  <a:latin typeface="微软雅黑" pitchFamily="34" charset="-122"/>
                  <a:ea typeface="微软雅黑" pitchFamily="34" charset="-122"/>
                </a:rPr>
                <a:t>Tornado</a:t>
              </a:r>
              <a:r>
                <a:rPr lang="zh-CN" altLang="en-US" sz="1600" kern="0" dirty="0">
                  <a:solidFill>
                    <a:schemeClr val="bg1">
                      <a:lumMod val="50000"/>
                    </a:schemeClr>
                  </a:solidFill>
                  <a:latin typeface="微软雅黑" pitchFamily="34" charset="-122"/>
                  <a:ea typeface="微软雅黑" pitchFamily="34" charset="-122"/>
                </a:rPr>
                <a:t>在设计之初就考虑到了性能因素，旨在解决</a:t>
              </a:r>
              <a:r>
                <a:rPr lang="en-US" altLang="zh-CN" sz="1600" kern="0" dirty="0">
                  <a:solidFill>
                    <a:schemeClr val="bg1">
                      <a:lumMod val="50000"/>
                    </a:schemeClr>
                  </a:solidFill>
                  <a:latin typeface="微软雅黑" pitchFamily="34" charset="-122"/>
                  <a:ea typeface="微软雅黑" pitchFamily="34" charset="-122"/>
                </a:rPr>
                <a:t>C10K</a:t>
              </a:r>
              <a:r>
                <a:rPr lang="zh-CN" altLang="en-US" sz="1600" kern="0" dirty="0">
                  <a:solidFill>
                    <a:schemeClr val="bg1">
                      <a:lumMod val="50000"/>
                    </a:schemeClr>
                  </a:solidFill>
                  <a:latin typeface="微软雅黑" pitchFamily="34" charset="-122"/>
                  <a:ea typeface="微软雅黑" pitchFamily="34" charset="-122"/>
                </a:rPr>
                <a:t>问题，这样的设计使其成为一个拥有高性能的框架。本项目采用的</a:t>
              </a:r>
              <a:r>
                <a:rPr lang="en-US" altLang="zh-CN" sz="1600" kern="0" dirty="0">
                  <a:solidFill>
                    <a:schemeClr val="bg1">
                      <a:lumMod val="50000"/>
                    </a:schemeClr>
                  </a:solidFill>
                  <a:latin typeface="微软雅黑" pitchFamily="34" charset="-122"/>
                  <a:ea typeface="微软雅黑" pitchFamily="34" charset="-122"/>
                </a:rPr>
                <a:t>python</a:t>
              </a:r>
              <a:r>
                <a:rPr lang="zh-CN" altLang="en-US" sz="1600" kern="0" dirty="0">
                  <a:solidFill>
                    <a:schemeClr val="bg1">
                      <a:lumMod val="50000"/>
                    </a:schemeClr>
                  </a:solidFill>
                  <a:latin typeface="微软雅黑" pitchFamily="34" charset="-122"/>
                  <a:ea typeface="微软雅黑" pitchFamily="34" charset="-122"/>
                </a:rPr>
                <a:t>的</a:t>
              </a:r>
              <a:r>
                <a:rPr lang="en-US" altLang="zh-CN" sz="1600" kern="0" dirty="0">
                  <a:solidFill>
                    <a:schemeClr val="bg1">
                      <a:lumMod val="50000"/>
                    </a:schemeClr>
                  </a:solidFill>
                  <a:latin typeface="微软雅黑" pitchFamily="34" charset="-122"/>
                  <a:ea typeface="微软雅黑" pitchFamily="34" charset="-122"/>
                </a:rPr>
                <a:t>aiomysql</a:t>
              </a:r>
              <a:r>
                <a:rPr lang="zh-CN" altLang="en-US" sz="1600" kern="0" dirty="0">
                  <a:solidFill>
                    <a:schemeClr val="bg1">
                      <a:lumMod val="50000"/>
                    </a:schemeClr>
                  </a:solidFill>
                  <a:latin typeface="微软雅黑" pitchFamily="34" charset="-122"/>
                  <a:ea typeface="微软雅黑" pitchFamily="34" charset="-122"/>
                </a:rPr>
                <a:t>库来配合</a:t>
              </a:r>
              <a:r>
                <a:rPr lang="en-US" altLang="zh-CN" sz="1600" kern="0" dirty="0">
                  <a:solidFill>
                    <a:schemeClr val="bg1">
                      <a:lumMod val="50000"/>
                    </a:schemeClr>
                  </a:solidFill>
                  <a:latin typeface="微软雅黑" pitchFamily="34" charset="-122"/>
                  <a:ea typeface="微软雅黑" pitchFamily="34" charset="-122"/>
                </a:rPr>
                <a:t>Tornado</a:t>
              </a:r>
              <a:r>
                <a:rPr lang="zh-CN" altLang="en-US" sz="1600" kern="0" dirty="0">
                  <a:solidFill>
                    <a:schemeClr val="bg1">
                      <a:lumMod val="50000"/>
                    </a:schemeClr>
                  </a:solidFill>
                  <a:latin typeface="微软雅黑" pitchFamily="34" charset="-122"/>
                  <a:ea typeface="微软雅黑" pitchFamily="34" charset="-122"/>
                </a:rPr>
                <a:t>框架进行数据库的异步访问，</a:t>
              </a:r>
              <a:r>
                <a:rPr lang="en-US" altLang="zh-CN" sz="1600" kern="0" dirty="0">
                  <a:solidFill>
                    <a:schemeClr val="bg1">
                      <a:lumMod val="50000"/>
                    </a:schemeClr>
                  </a:solidFill>
                  <a:latin typeface="微软雅黑" pitchFamily="34" charset="-122"/>
                  <a:ea typeface="微软雅黑" pitchFamily="34" charset="-122"/>
                </a:rPr>
                <a:t>aiomysql</a:t>
              </a:r>
              <a:r>
                <a:rPr lang="zh-CN" altLang="en-US" sz="1600" kern="0" dirty="0">
                  <a:solidFill>
                    <a:schemeClr val="bg1">
                      <a:lumMod val="50000"/>
                    </a:schemeClr>
                  </a:solidFill>
                  <a:latin typeface="微软雅黑" pitchFamily="34" charset="-122"/>
                  <a:ea typeface="微软雅黑" pitchFamily="34" charset="-122"/>
                </a:rPr>
                <a:t>的特点如下：</a:t>
              </a:r>
              <a:endParaRPr lang="en-US" altLang="zh-CN" sz="1600" kern="0" dirty="0">
                <a:solidFill>
                  <a:schemeClr val="bg1">
                    <a:lumMod val="50000"/>
                  </a:schemeClr>
                </a:solidFill>
                <a:latin typeface="微软雅黑" pitchFamily="34" charset="-122"/>
                <a:ea typeface="微软雅黑" pitchFamily="34" charset="-122"/>
              </a:endParaRPr>
            </a:p>
            <a:p>
              <a:pPr lvl="0" defTabSz="457189">
                <a:lnSpc>
                  <a:spcPct val="200000"/>
                </a:lnSpc>
                <a:defRPr/>
              </a:pP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1</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aiomysql</a:t>
              </a:r>
              <a:r>
                <a:rPr lang="zh-CN" altLang="en-US" sz="1600" kern="0" dirty="0">
                  <a:solidFill>
                    <a:schemeClr val="bg1">
                      <a:lumMod val="50000"/>
                    </a:schemeClr>
                  </a:solidFill>
                  <a:latin typeface="微软雅黑" pitchFamily="34" charset="-122"/>
                  <a:ea typeface="微软雅黑" pitchFamily="34" charset="-122"/>
                </a:rPr>
                <a:t>采用了异步的访问方式，极大程度上配合了</a:t>
              </a:r>
              <a:r>
                <a:rPr lang="en-US" altLang="zh-CN" sz="1600" kern="0" dirty="0">
                  <a:solidFill>
                    <a:schemeClr val="bg1">
                      <a:lumMod val="50000"/>
                    </a:schemeClr>
                  </a:solidFill>
                  <a:latin typeface="微软雅黑" pitchFamily="34" charset="-122"/>
                  <a:ea typeface="微软雅黑" pitchFamily="34" charset="-122"/>
                </a:rPr>
                <a:t>Tornado</a:t>
              </a:r>
              <a:r>
                <a:rPr lang="zh-CN" altLang="en-US" sz="1600" kern="0" dirty="0">
                  <a:solidFill>
                    <a:schemeClr val="bg1">
                      <a:lumMod val="50000"/>
                    </a:schemeClr>
                  </a:solidFill>
                  <a:latin typeface="微软雅黑" pitchFamily="34" charset="-122"/>
                  <a:ea typeface="微软雅黑" pitchFamily="34" charset="-122"/>
                </a:rPr>
                <a:t>框架的异步</a:t>
              </a:r>
              <a:r>
                <a:rPr lang="en-US" altLang="zh-CN" sz="1600" kern="0" dirty="0">
                  <a:solidFill>
                    <a:schemeClr val="bg1">
                      <a:lumMod val="50000"/>
                    </a:schemeClr>
                  </a:solidFill>
                  <a:latin typeface="微软雅黑" pitchFamily="34" charset="-122"/>
                  <a:ea typeface="微软雅黑" pitchFamily="34" charset="-122"/>
                </a:rPr>
                <a:t>IO</a:t>
              </a:r>
              <a:r>
                <a:rPr lang="zh-CN" altLang="en-US" sz="1600" kern="0" dirty="0">
                  <a:solidFill>
                    <a:schemeClr val="bg1">
                      <a:lumMod val="50000"/>
                    </a:schemeClr>
                  </a:solidFill>
                  <a:latin typeface="微软雅黑" pitchFamily="34" charset="-122"/>
                  <a:ea typeface="微软雅黑" pitchFamily="34" charset="-122"/>
                </a:rPr>
                <a:t>，提高了请求的效率。</a:t>
              </a:r>
            </a:p>
            <a:p>
              <a:pPr lvl="0" defTabSz="457189">
                <a:lnSpc>
                  <a:spcPct val="200000"/>
                </a:lnSpc>
                <a:defRPr/>
              </a:pP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2</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aiomysql</a:t>
              </a:r>
              <a:r>
                <a:rPr lang="zh-CN" altLang="en-US" sz="1600" kern="0" dirty="0">
                  <a:solidFill>
                    <a:schemeClr val="bg1">
                      <a:lumMod val="50000"/>
                    </a:schemeClr>
                  </a:solidFill>
                  <a:latin typeface="微软雅黑" pitchFamily="34" charset="-122"/>
                  <a:ea typeface="微软雅黑" pitchFamily="34" charset="-122"/>
                </a:rPr>
                <a:t>可以使用协程（</a:t>
              </a:r>
              <a:r>
                <a:rPr lang="en-US" altLang="zh-CN" sz="1600" kern="0" dirty="0">
                  <a:solidFill>
                    <a:schemeClr val="bg1">
                      <a:lumMod val="50000"/>
                    </a:schemeClr>
                  </a:solidFill>
                  <a:latin typeface="微软雅黑" pitchFamily="34" charset="-122"/>
                  <a:ea typeface="微软雅黑" pitchFamily="34" charset="-122"/>
                </a:rPr>
                <a:t>Coroutine</a:t>
              </a:r>
              <a:r>
                <a:rPr lang="zh-CN" altLang="en-US" sz="1600" kern="0" dirty="0">
                  <a:solidFill>
                    <a:schemeClr val="bg1">
                      <a:lumMod val="50000"/>
                    </a:schemeClr>
                  </a:solidFill>
                  <a:latin typeface="微软雅黑" pitchFamily="34" charset="-122"/>
                  <a:ea typeface="微软雅黑" pitchFamily="34" charset="-122"/>
                </a:rPr>
                <a:t>），这是类似于线程的一种高效执行方式，其次是使用多线程建立连接</a:t>
              </a:r>
              <a:r>
                <a:rPr lang="en-US" altLang="zh-CN" sz="1600" kern="0" dirty="0">
                  <a:solidFill>
                    <a:schemeClr val="bg1">
                      <a:lumMod val="50000"/>
                    </a:schemeClr>
                  </a:solidFill>
                  <a:latin typeface="微软雅黑" pitchFamily="34" charset="-122"/>
                  <a:ea typeface="微软雅黑" pitchFamily="34" charset="-122"/>
                </a:rPr>
                <a:t>	</a:t>
              </a:r>
              <a:r>
                <a:rPr lang="zh-CN" altLang="en-US" sz="1600" kern="0" dirty="0">
                  <a:solidFill>
                    <a:schemeClr val="bg1">
                      <a:lumMod val="50000"/>
                    </a:schemeClr>
                  </a:solidFill>
                  <a:latin typeface="微软雅黑" pitchFamily="34" charset="-122"/>
                  <a:ea typeface="微软雅黑" pitchFamily="34" charset="-122"/>
                </a:rPr>
                <a:t>池，</a:t>
              </a:r>
              <a:r>
                <a:rPr lang="en-US" altLang="zh-CN" sz="1600" kern="0" dirty="0">
                  <a:solidFill>
                    <a:schemeClr val="bg1">
                      <a:lumMod val="50000"/>
                    </a:schemeClr>
                  </a:solidFill>
                  <a:latin typeface="微软雅黑" pitchFamily="34" charset="-122"/>
                  <a:ea typeface="微软雅黑" pitchFamily="34" charset="-122"/>
                </a:rPr>
                <a:t>	</a:t>
              </a:r>
              <a:r>
                <a:rPr lang="zh-CN" altLang="en-US" sz="1600" kern="0" dirty="0">
                  <a:solidFill>
                    <a:schemeClr val="bg1">
                      <a:lumMod val="50000"/>
                    </a:schemeClr>
                  </a:solidFill>
                  <a:latin typeface="微软雅黑" pitchFamily="34" charset="-122"/>
                  <a:ea typeface="微软雅黑" pitchFamily="34" charset="-122"/>
                </a:rPr>
                <a:t>每个连接使用协程处理多并发的情况，在多线程的连接访问时更为高效。</a:t>
              </a:r>
            </a:p>
            <a:p>
              <a:pPr lvl="0" defTabSz="457189">
                <a:lnSpc>
                  <a:spcPct val="200000"/>
                </a:lnSpc>
                <a:defRPr/>
              </a:pP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3</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aiomysql</a:t>
              </a:r>
              <a:r>
                <a:rPr lang="zh-CN" altLang="en-US" sz="1600" kern="0" dirty="0">
                  <a:solidFill>
                    <a:schemeClr val="bg1">
                      <a:lumMod val="50000"/>
                    </a:schemeClr>
                  </a:solidFill>
                  <a:latin typeface="微软雅黑" pitchFamily="34" charset="-122"/>
                  <a:ea typeface="微软雅黑" pitchFamily="34" charset="-122"/>
                </a:rPr>
                <a:t>可以结合</a:t>
              </a:r>
              <a:r>
                <a:rPr lang="en-US" altLang="zh-CN" sz="1600" kern="0" dirty="0">
                  <a:solidFill>
                    <a:schemeClr val="bg1">
                      <a:lumMod val="50000"/>
                    </a:schemeClr>
                  </a:solidFill>
                  <a:latin typeface="微软雅黑" pitchFamily="34" charset="-122"/>
                  <a:ea typeface="微软雅黑" pitchFamily="34" charset="-122"/>
                </a:rPr>
                <a:t>python</a:t>
              </a:r>
              <a:r>
                <a:rPr lang="zh-CN" altLang="en-US" sz="1600" kern="0" dirty="0">
                  <a:solidFill>
                    <a:schemeClr val="bg1">
                      <a:lumMod val="50000"/>
                    </a:schemeClr>
                  </a:solidFill>
                  <a:latin typeface="微软雅黑" pitchFamily="34" charset="-122"/>
                  <a:ea typeface="微软雅黑" pitchFamily="34" charset="-122"/>
                </a:rPr>
                <a:t>中的</a:t>
              </a:r>
              <a:r>
                <a:rPr lang="en-US" altLang="zh-CN" sz="1600" kern="0" dirty="0" err="1">
                  <a:solidFill>
                    <a:schemeClr val="bg1">
                      <a:lumMod val="50000"/>
                    </a:schemeClr>
                  </a:solidFill>
                  <a:latin typeface="微软雅黑" pitchFamily="34" charset="-122"/>
                  <a:ea typeface="微软雅黑" pitchFamily="34" charset="-122"/>
                </a:rPr>
                <a:t>SQLQlchemy</a:t>
              </a:r>
              <a:r>
                <a:rPr lang="zh-CN" altLang="en-US" sz="1600" kern="0" dirty="0">
                  <a:solidFill>
                    <a:schemeClr val="bg1">
                      <a:lumMod val="50000"/>
                    </a:schemeClr>
                  </a:solidFill>
                  <a:latin typeface="微软雅黑" pitchFamily="34" charset="-122"/>
                  <a:ea typeface="微软雅黑" pitchFamily="34" charset="-122"/>
                </a:rPr>
                <a:t>库（通过</a:t>
              </a:r>
              <a:r>
                <a:rPr lang="en-US" altLang="zh-CN" sz="1600" kern="0" dirty="0">
                  <a:solidFill>
                    <a:schemeClr val="bg1">
                      <a:lumMod val="50000"/>
                    </a:schemeClr>
                  </a:solidFill>
                  <a:latin typeface="微软雅黑" pitchFamily="34" charset="-122"/>
                  <a:ea typeface="微软雅黑" pitchFamily="34" charset="-122"/>
                </a:rPr>
                <a:t>ORM</a:t>
              </a:r>
              <a:r>
                <a:rPr lang="zh-CN" altLang="en-US" sz="1600" kern="0" dirty="0">
                  <a:solidFill>
                    <a:schemeClr val="bg1">
                      <a:lumMod val="50000"/>
                    </a:schemeClr>
                  </a:solidFill>
                  <a:latin typeface="微软雅黑" pitchFamily="34" charset="-122"/>
                  <a:ea typeface="微软雅黑" pitchFamily="34" charset="-122"/>
                </a:rPr>
                <a:t>操作数据库的框架）来实现数据的持久化。</a:t>
              </a:r>
            </a:p>
            <a:p>
              <a:pPr lvl="0" defTabSz="457189">
                <a:lnSpc>
                  <a:spcPct val="200000"/>
                </a:lnSpc>
                <a:defRPr/>
              </a:pPr>
              <a:endParaRPr lang="en-US" altLang="zh-CN" sz="1600" kern="0" dirty="0">
                <a:solidFill>
                  <a:schemeClr val="bg1">
                    <a:lumMod val="50000"/>
                  </a:schemeClr>
                </a:solidFill>
                <a:latin typeface="微软雅黑" pitchFamily="34" charset="-122"/>
                <a:ea typeface="微软雅黑" pitchFamily="34" charset="-122"/>
              </a:endParaRPr>
            </a:p>
          </p:txBody>
        </p:sp>
      </p:grpSp>
      <p:pic>
        <p:nvPicPr>
          <p:cNvPr id="2" name="图片 1">
            <a:extLst>
              <a:ext uri="{FF2B5EF4-FFF2-40B4-BE49-F238E27FC236}">
                <a16:creationId xmlns:a16="http://schemas.microsoft.com/office/drawing/2014/main" id="{204E4212-3DA6-49F7-80E7-C27956056D1D}"/>
              </a:ext>
            </a:extLst>
          </p:cNvPr>
          <p:cNvPicPr>
            <a:picLocks noChangeAspect="1"/>
          </p:cNvPicPr>
          <p:nvPr/>
        </p:nvPicPr>
        <p:blipFill>
          <a:blip r:embed="rId4"/>
          <a:stretch>
            <a:fillRect/>
          </a:stretch>
        </p:blipFill>
        <p:spPr>
          <a:xfrm>
            <a:off x="4600575" y="1249731"/>
            <a:ext cx="2990850" cy="1162050"/>
          </a:xfrm>
          <a:prstGeom prst="rect">
            <a:avLst/>
          </a:prstGeom>
        </p:spPr>
      </p:pic>
    </p:spTree>
    <p:extLst>
      <p:ext uri="{BB962C8B-B14F-4D97-AF65-F5344CB8AC3E}">
        <p14:creationId xmlns:p14="http://schemas.microsoft.com/office/powerpoint/2010/main" val="1778617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关键技术介绍</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736845" y="2561531"/>
            <a:ext cx="10447621" cy="3679470"/>
            <a:chOff x="5997103" y="2213623"/>
            <a:chExt cx="5586883" cy="4050035"/>
          </a:xfrm>
        </p:grpSpPr>
        <p:sp>
          <p:nvSpPr>
            <p:cNvPr id="45" name="圆角矩形 1"/>
            <p:cNvSpPr/>
            <p:nvPr/>
          </p:nvSpPr>
          <p:spPr>
            <a:xfrm>
              <a:off x="5997103" y="2213623"/>
              <a:ext cx="5586883" cy="4050035"/>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6" name="文本框 31"/>
            <p:cNvSpPr txBox="1"/>
            <p:nvPr/>
          </p:nvSpPr>
          <p:spPr>
            <a:xfrm>
              <a:off x="6047936" y="2213623"/>
              <a:ext cx="5479865" cy="3272126"/>
            </a:xfrm>
            <a:prstGeom prst="rect">
              <a:avLst/>
            </a:prstGeom>
            <a:noFill/>
          </p:spPr>
          <p:txBody>
            <a:bodyPr wrap="square" rtlCol="0">
              <a:spAutoFit/>
            </a:bodyPr>
            <a:lstStyle/>
            <a:p>
              <a:pPr defTabSz="457189">
                <a:lnSpc>
                  <a:spcPct val="200000"/>
                </a:lnSpc>
                <a:defRPr/>
              </a:pPr>
              <a:r>
                <a:rPr lang="en-US" altLang="zh-CN" sz="1600" kern="0" dirty="0">
                  <a:solidFill>
                    <a:schemeClr val="bg1">
                      <a:lumMod val="50000"/>
                    </a:schemeClr>
                  </a:solidFill>
                  <a:latin typeface="微软雅黑" pitchFamily="34" charset="-122"/>
                  <a:ea typeface="微软雅黑" pitchFamily="34" charset="-122"/>
                </a:rPr>
                <a:t>ECharts</a:t>
              </a:r>
              <a:r>
                <a:rPr lang="zh-CN" altLang="en-US" sz="1600" kern="0" dirty="0">
                  <a:solidFill>
                    <a:schemeClr val="bg1">
                      <a:lumMod val="50000"/>
                    </a:schemeClr>
                  </a:solidFill>
                  <a:latin typeface="微软雅黑" pitchFamily="34" charset="-122"/>
                  <a:ea typeface="微软雅黑" pitchFamily="34" charset="-122"/>
                </a:rPr>
                <a:t>，一个使用 </a:t>
              </a:r>
              <a:r>
                <a:rPr lang="en-US" altLang="zh-CN" sz="1600" kern="0" dirty="0">
                  <a:solidFill>
                    <a:schemeClr val="bg1">
                      <a:lumMod val="50000"/>
                    </a:schemeClr>
                  </a:solidFill>
                  <a:latin typeface="微软雅黑" pitchFamily="34" charset="-122"/>
                  <a:ea typeface="微软雅黑" pitchFamily="34" charset="-122"/>
                </a:rPr>
                <a:t>JavaScript </a:t>
              </a:r>
              <a:r>
                <a:rPr lang="zh-CN" altLang="en-US" sz="1600" kern="0" dirty="0">
                  <a:solidFill>
                    <a:schemeClr val="bg1">
                      <a:lumMod val="50000"/>
                    </a:schemeClr>
                  </a:solidFill>
                  <a:latin typeface="微软雅黑" pitchFamily="34" charset="-122"/>
                  <a:ea typeface="微软雅黑" pitchFamily="34" charset="-122"/>
                </a:rPr>
                <a:t>实现的开源可视化库，可以流畅的运行在 </a:t>
              </a:r>
              <a:r>
                <a:rPr lang="en-US" altLang="zh-CN" sz="1600" kern="0" dirty="0">
                  <a:solidFill>
                    <a:schemeClr val="bg1">
                      <a:lumMod val="50000"/>
                    </a:schemeClr>
                  </a:solidFill>
                  <a:latin typeface="微软雅黑" pitchFamily="34" charset="-122"/>
                  <a:ea typeface="微软雅黑" pitchFamily="34" charset="-122"/>
                </a:rPr>
                <a:t>PC </a:t>
              </a:r>
              <a:r>
                <a:rPr lang="zh-CN" altLang="en-US" sz="1600" kern="0" dirty="0">
                  <a:solidFill>
                    <a:schemeClr val="bg1">
                      <a:lumMod val="50000"/>
                    </a:schemeClr>
                  </a:solidFill>
                  <a:latin typeface="微软雅黑" pitchFamily="34" charset="-122"/>
                  <a:ea typeface="微软雅黑" pitchFamily="34" charset="-122"/>
                </a:rPr>
                <a:t>和移动设备上，兼容当前绝大部分浏览器（</a:t>
              </a:r>
              <a:r>
                <a:rPr lang="en-US" altLang="zh-CN" sz="1600" kern="0" dirty="0">
                  <a:solidFill>
                    <a:schemeClr val="bg1">
                      <a:lumMod val="50000"/>
                    </a:schemeClr>
                  </a:solidFill>
                  <a:latin typeface="微软雅黑" pitchFamily="34" charset="-122"/>
                  <a:ea typeface="微软雅黑" pitchFamily="34" charset="-122"/>
                </a:rPr>
                <a:t>IE8/9/10/11</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Chrome</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Firefox</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Safari</a:t>
              </a:r>
              <a:r>
                <a:rPr lang="zh-CN" altLang="en-US" sz="1600" kern="0" dirty="0">
                  <a:solidFill>
                    <a:schemeClr val="bg1">
                      <a:lumMod val="50000"/>
                    </a:schemeClr>
                  </a:solidFill>
                  <a:latin typeface="微软雅黑" pitchFamily="34" charset="-122"/>
                  <a:ea typeface="微软雅黑" pitchFamily="34" charset="-122"/>
                </a:rPr>
                <a:t>等），底层依赖轻量级的矢量图形库 </a:t>
              </a:r>
              <a:r>
                <a:rPr lang="en-US" altLang="zh-CN" sz="1600" kern="0" dirty="0">
                  <a:solidFill>
                    <a:schemeClr val="bg1">
                      <a:lumMod val="50000"/>
                    </a:schemeClr>
                  </a:solidFill>
                  <a:latin typeface="微软雅黑" pitchFamily="34" charset="-122"/>
                  <a:ea typeface="微软雅黑" pitchFamily="34" charset="-122"/>
                </a:rPr>
                <a:t>ZRender</a:t>
              </a:r>
              <a:r>
                <a:rPr lang="zh-CN" altLang="en-US" sz="1600" kern="0" dirty="0">
                  <a:solidFill>
                    <a:schemeClr val="bg1">
                      <a:lumMod val="50000"/>
                    </a:schemeClr>
                  </a:solidFill>
                  <a:latin typeface="微软雅黑" pitchFamily="34" charset="-122"/>
                  <a:ea typeface="微软雅黑" pitchFamily="34" charset="-122"/>
                </a:rPr>
                <a:t>，提供直观，交互丰富，可高度个性化定制的数据可视化图表。</a:t>
              </a:r>
              <a:r>
                <a:rPr lang="en-US" altLang="zh-CN" sz="1600" kern="0" dirty="0">
                  <a:solidFill>
                    <a:schemeClr val="bg1">
                      <a:lumMod val="50000"/>
                    </a:schemeClr>
                  </a:solidFill>
                  <a:latin typeface="微软雅黑" pitchFamily="34" charset="-122"/>
                  <a:ea typeface="微软雅黑" pitchFamily="34" charset="-122"/>
                </a:rPr>
                <a:t>ECharts</a:t>
              </a:r>
              <a:r>
                <a:rPr lang="zh-CN" altLang="en-US" sz="1600" kern="0" dirty="0">
                  <a:solidFill>
                    <a:schemeClr val="bg1">
                      <a:lumMod val="50000"/>
                    </a:schemeClr>
                  </a:solidFill>
                  <a:latin typeface="微软雅黑" pitchFamily="34" charset="-122"/>
                  <a:ea typeface="微软雅黑" pitchFamily="34" charset="-122"/>
                </a:rPr>
                <a:t>的特性有：丰富的图表类型、多个坐标系的支持、移动端的优化、深度的交互式数据探索、大数据量的展现、多维数据的支持以及丰富的视觉编码手段等。</a:t>
              </a:r>
              <a:endParaRPr lang="en-US" altLang="zh-CN" sz="1600" kern="0" dirty="0">
                <a:solidFill>
                  <a:schemeClr val="bg1">
                    <a:lumMod val="50000"/>
                  </a:schemeClr>
                </a:solidFill>
                <a:latin typeface="微软雅黑" pitchFamily="34" charset="-122"/>
                <a:ea typeface="微软雅黑" pitchFamily="34" charset="-122"/>
              </a:endParaRPr>
            </a:p>
            <a:p>
              <a:pPr defTabSz="457189">
                <a:lnSpc>
                  <a:spcPct val="200000"/>
                </a:lnSpc>
                <a:defRPr/>
              </a:pPr>
              <a:r>
                <a:rPr lang="zh-CN" altLang="en-US" sz="1600" kern="0" dirty="0">
                  <a:solidFill>
                    <a:schemeClr val="bg1">
                      <a:lumMod val="50000"/>
                    </a:schemeClr>
                  </a:solidFill>
                  <a:latin typeface="微软雅黑" pitchFamily="34" charset="-122"/>
                  <a:ea typeface="微软雅黑" pitchFamily="34" charset="-122"/>
                </a:rPr>
                <a:t>由于</a:t>
              </a:r>
              <a:r>
                <a:rPr lang="en-US" altLang="zh-CN" sz="1600" kern="0" dirty="0">
                  <a:solidFill>
                    <a:schemeClr val="bg1">
                      <a:lumMod val="50000"/>
                    </a:schemeClr>
                  </a:solidFill>
                  <a:latin typeface="微软雅黑" pitchFamily="34" charset="-122"/>
                  <a:ea typeface="微软雅黑" pitchFamily="34" charset="-122"/>
                </a:rPr>
                <a:t>Vue.js</a:t>
              </a:r>
              <a:r>
                <a:rPr lang="zh-CN" altLang="en-US" sz="1600" kern="0" dirty="0">
                  <a:solidFill>
                    <a:schemeClr val="bg1">
                      <a:lumMod val="50000"/>
                    </a:schemeClr>
                  </a:solidFill>
                  <a:latin typeface="微软雅黑" pitchFamily="34" charset="-122"/>
                  <a:ea typeface="微软雅黑" pitchFamily="34" charset="-122"/>
                </a:rPr>
                <a:t>中提供了</a:t>
              </a:r>
              <a:r>
                <a:rPr lang="en-US" altLang="zh-CN" sz="1600" kern="0" dirty="0">
                  <a:solidFill>
                    <a:schemeClr val="bg1">
                      <a:lumMod val="50000"/>
                    </a:schemeClr>
                  </a:solidFill>
                  <a:latin typeface="微软雅黑" pitchFamily="34" charset="-122"/>
                  <a:ea typeface="微软雅黑" pitchFamily="34" charset="-122"/>
                </a:rPr>
                <a:t>ECharts</a:t>
              </a:r>
              <a:r>
                <a:rPr lang="zh-CN" altLang="en-US" sz="1600" kern="0" dirty="0">
                  <a:solidFill>
                    <a:schemeClr val="bg1">
                      <a:lumMod val="50000"/>
                    </a:schemeClr>
                  </a:solidFill>
                  <a:latin typeface="微软雅黑" pitchFamily="34" charset="-122"/>
                  <a:ea typeface="微软雅黑" pitchFamily="34" charset="-122"/>
                </a:rPr>
                <a:t>插件，使得项目可以很方便的使用</a:t>
              </a:r>
              <a:r>
                <a:rPr lang="en-US" altLang="zh-CN" sz="1600" kern="0" dirty="0">
                  <a:solidFill>
                    <a:schemeClr val="bg1">
                      <a:lumMod val="50000"/>
                    </a:schemeClr>
                  </a:solidFill>
                  <a:latin typeface="微软雅黑" pitchFamily="34" charset="-122"/>
                  <a:ea typeface="微软雅黑" pitchFamily="34" charset="-122"/>
                </a:rPr>
                <a:t>ECharts</a:t>
              </a:r>
              <a:r>
                <a:rPr lang="zh-CN" altLang="en-US" sz="1600" kern="0" dirty="0">
                  <a:solidFill>
                    <a:schemeClr val="bg1">
                      <a:lumMod val="50000"/>
                    </a:schemeClr>
                  </a:solidFill>
                  <a:latin typeface="微软雅黑" pitchFamily="34" charset="-122"/>
                  <a:ea typeface="微软雅黑" pitchFamily="34" charset="-122"/>
                </a:rPr>
                <a:t>来建立图表。结合</a:t>
              </a:r>
              <a:r>
                <a:rPr lang="en-US" altLang="zh-CN" sz="1600" kern="0" dirty="0">
                  <a:solidFill>
                    <a:schemeClr val="bg1">
                      <a:lumMod val="50000"/>
                    </a:schemeClr>
                  </a:solidFill>
                  <a:latin typeface="微软雅黑" pitchFamily="34" charset="-122"/>
                  <a:ea typeface="微软雅黑" pitchFamily="34" charset="-122"/>
                </a:rPr>
                <a:t>Vue.js</a:t>
              </a:r>
              <a:r>
                <a:rPr lang="zh-CN" altLang="en-US" sz="1600" kern="0" dirty="0">
                  <a:solidFill>
                    <a:schemeClr val="bg1">
                      <a:lumMod val="50000"/>
                    </a:schemeClr>
                  </a:solidFill>
                  <a:latin typeface="微软雅黑" pitchFamily="34" charset="-122"/>
                  <a:ea typeface="微软雅黑" pitchFamily="34" charset="-122"/>
                </a:rPr>
                <a:t>的数据绑定实现</a:t>
              </a:r>
              <a:endParaRPr lang="en-US" altLang="zh-CN" sz="1600" kern="0" dirty="0">
                <a:solidFill>
                  <a:schemeClr val="bg1">
                    <a:lumMod val="50000"/>
                  </a:schemeClr>
                </a:solidFill>
                <a:latin typeface="微软雅黑" pitchFamily="34" charset="-122"/>
                <a:ea typeface="微软雅黑" pitchFamily="34" charset="-122"/>
              </a:endParaRPr>
            </a:p>
            <a:p>
              <a:pPr defTabSz="457189">
                <a:lnSpc>
                  <a:spcPct val="200000"/>
                </a:lnSpc>
                <a:defRPr/>
              </a:pPr>
              <a:r>
                <a:rPr lang="zh-CN" altLang="en-US" sz="1600" kern="0" dirty="0">
                  <a:solidFill>
                    <a:schemeClr val="bg1">
                      <a:lumMod val="50000"/>
                    </a:schemeClr>
                  </a:solidFill>
                  <a:latin typeface="微软雅黑" pitchFamily="34" charset="-122"/>
                  <a:ea typeface="微软雅黑" pitchFamily="34" charset="-122"/>
                </a:rPr>
                <a:t>快速的数据可视化与数据的实时动态刷新。</a:t>
              </a:r>
            </a:p>
          </p:txBody>
        </p:sp>
      </p:grpSp>
      <p:sp>
        <p:nvSpPr>
          <p:cNvPr id="2" name="文本框 1">
            <a:extLst>
              <a:ext uri="{FF2B5EF4-FFF2-40B4-BE49-F238E27FC236}">
                <a16:creationId xmlns:a16="http://schemas.microsoft.com/office/drawing/2014/main" id="{BA28F5BC-DCC4-4104-AD5A-080866C510DA}"/>
              </a:ext>
            </a:extLst>
          </p:cNvPr>
          <p:cNvSpPr txBox="1"/>
          <p:nvPr/>
        </p:nvSpPr>
        <p:spPr>
          <a:xfrm>
            <a:off x="3919022" y="1228992"/>
            <a:ext cx="4731798" cy="1015663"/>
          </a:xfrm>
          <a:prstGeom prst="rect">
            <a:avLst/>
          </a:prstGeom>
          <a:noFill/>
        </p:spPr>
        <p:txBody>
          <a:bodyPr wrap="square" rtlCol="0">
            <a:spAutoFit/>
          </a:bodyPr>
          <a:lstStyle/>
          <a:p>
            <a:r>
              <a:rPr lang="en-US" altLang="zh-CN" sz="6000" dirty="0">
                <a:latin typeface="Elephant" panose="02020904090505020303" pitchFamily="18" charset="0"/>
              </a:rPr>
              <a:t>ECHARTS</a:t>
            </a:r>
            <a:endParaRPr lang="zh-CN" altLang="en-US" sz="6000" dirty="0">
              <a:latin typeface="Elephant" panose="02020904090505020303" pitchFamily="18" charset="0"/>
            </a:endParaRPr>
          </a:p>
        </p:txBody>
      </p:sp>
    </p:spTree>
    <p:extLst>
      <p:ext uri="{BB962C8B-B14F-4D97-AF65-F5344CB8AC3E}">
        <p14:creationId xmlns:p14="http://schemas.microsoft.com/office/powerpoint/2010/main" val="1424890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关键技术介绍</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781235" y="2386260"/>
            <a:ext cx="10403232" cy="4660275"/>
            <a:chOff x="5997103" y="2213623"/>
            <a:chExt cx="5586883" cy="4436221"/>
          </a:xfrm>
        </p:grpSpPr>
        <p:sp>
          <p:nvSpPr>
            <p:cNvPr id="45" name="圆角矩形 1"/>
            <p:cNvSpPr/>
            <p:nvPr/>
          </p:nvSpPr>
          <p:spPr>
            <a:xfrm>
              <a:off x="5997103" y="2213623"/>
              <a:ext cx="5586883" cy="4050035"/>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6" name="文本框 31"/>
            <p:cNvSpPr txBox="1"/>
            <p:nvPr/>
          </p:nvSpPr>
          <p:spPr>
            <a:xfrm>
              <a:off x="6047936" y="2213623"/>
              <a:ext cx="5479865" cy="4436221"/>
            </a:xfrm>
            <a:prstGeom prst="rect">
              <a:avLst/>
            </a:prstGeom>
            <a:noFill/>
          </p:spPr>
          <p:txBody>
            <a:bodyPr wrap="square" rtlCol="0">
              <a:spAutoFit/>
            </a:bodyPr>
            <a:lstStyle/>
            <a:p>
              <a:pPr lvl="0" defTabSz="457189">
                <a:lnSpc>
                  <a:spcPct val="150000"/>
                </a:lnSpc>
                <a:defRPr/>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是一种关系型数据库管理系统，关系数据库将数据保存在不同的表中，而不是将所有数据放在一个大仓库内，这样就增加了速度并提高了灵活性。</a:t>
              </a: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的特性如下：</a:t>
              </a:r>
              <a:endParaRPr lang="en-US" altLang="zh-CN" sz="1600" kern="0" dirty="0">
                <a:solidFill>
                  <a:schemeClr val="bg1">
                    <a:lumMod val="50000"/>
                  </a:schemeClr>
                </a:solidFill>
                <a:latin typeface="微软雅黑" pitchFamily="34" charset="-122"/>
                <a:ea typeface="微软雅黑" pitchFamily="34" charset="-122"/>
              </a:endParaRP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是开源的，所以你不需要支付额外的费用。</a:t>
              </a: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支持大型的数据库。可以处理拥有上千万条记录的大型数据库。</a:t>
              </a: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使用标准的</a:t>
              </a:r>
              <a:r>
                <a:rPr lang="en-US" altLang="zh-CN" sz="1600" kern="0" dirty="0">
                  <a:solidFill>
                    <a:schemeClr val="bg1">
                      <a:lumMod val="50000"/>
                    </a:schemeClr>
                  </a:solidFill>
                  <a:latin typeface="微软雅黑" pitchFamily="34" charset="-122"/>
                  <a:ea typeface="微软雅黑" pitchFamily="34" charset="-122"/>
                </a:rPr>
                <a:t>SQL</a:t>
              </a:r>
              <a:r>
                <a:rPr lang="zh-CN" altLang="en-US" sz="1600" kern="0" dirty="0">
                  <a:solidFill>
                    <a:schemeClr val="bg1">
                      <a:lumMod val="50000"/>
                    </a:schemeClr>
                  </a:solidFill>
                  <a:latin typeface="微软雅黑" pitchFamily="34" charset="-122"/>
                  <a:ea typeface="微软雅黑" pitchFamily="34" charset="-122"/>
                </a:rPr>
                <a:t>数据语言形式。</a:t>
              </a: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可以允许于多个系统上，并且支持多种语言。这些编程语言包括</a:t>
              </a:r>
              <a:r>
                <a:rPr lang="en-US" altLang="zh-CN" sz="1600" kern="0" dirty="0">
                  <a:solidFill>
                    <a:schemeClr val="bg1">
                      <a:lumMod val="50000"/>
                    </a:schemeClr>
                  </a:solidFill>
                  <a:latin typeface="微软雅黑" pitchFamily="34" charset="-122"/>
                  <a:ea typeface="微软雅黑" pitchFamily="34" charset="-122"/>
                </a:rPr>
                <a:t>C</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C++</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Python</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Java</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Perl</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PHP</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Eiffel</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Ruby</a:t>
              </a:r>
              <a:r>
                <a:rPr lang="zh-CN" altLang="en-US" sz="1600" kern="0" dirty="0">
                  <a:solidFill>
                    <a:schemeClr val="bg1">
                      <a:lumMod val="50000"/>
                    </a:schemeClr>
                  </a:solidFill>
                  <a:latin typeface="微软雅黑" pitchFamily="34" charset="-122"/>
                  <a:ea typeface="微软雅黑" pitchFamily="34" charset="-122"/>
                </a:rPr>
                <a:t>和</a:t>
              </a:r>
              <a:r>
                <a:rPr lang="en-US" altLang="zh-CN" sz="1600" kern="0" dirty="0" err="1">
                  <a:solidFill>
                    <a:schemeClr val="bg1">
                      <a:lumMod val="50000"/>
                    </a:schemeClr>
                  </a:solidFill>
                  <a:latin typeface="微软雅黑" pitchFamily="34" charset="-122"/>
                  <a:ea typeface="微软雅黑" pitchFamily="34" charset="-122"/>
                </a:rPr>
                <a:t>Tcl</a:t>
              </a:r>
              <a:r>
                <a:rPr lang="zh-CN" altLang="en-US" sz="1600" kern="0" dirty="0">
                  <a:solidFill>
                    <a:schemeClr val="bg1">
                      <a:lumMod val="50000"/>
                    </a:schemeClr>
                  </a:solidFill>
                  <a:latin typeface="微软雅黑" pitchFamily="34" charset="-122"/>
                  <a:ea typeface="微软雅黑" pitchFamily="34" charset="-122"/>
                </a:rPr>
                <a:t>等。</a:t>
              </a: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对</a:t>
              </a:r>
              <a:r>
                <a:rPr lang="en-US" altLang="zh-CN" sz="1600" kern="0" dirty="0">
                  <a:solidFill>
                    <a:schemeClr val="bg1">
                      <a:lumMod val="50000"/>
                    </a:schemeClr>
                  </a:solidFill>
                  <a:latin typeface="微软雅黑" pitchFamily="34" charset="-122"/>
                  <a:ea typeface="微软雅黑" pitchFamily="34" charset="-122"/>
                </a:rPr>
                <a:t>PHP</a:t>
              </a:r>
              <a:r>
                <a:rPr lang="zh-CN" altLang="en-US" sz="1600" kern="0" dirty="0">
                  <a:solidFill>
                    <a:schemeClr val="bg1">
                      <a:lumMod val="50000"/>
                    </a:schemeClr>
                  </a:solidFill>
                  <a:latin typeface="微软雅黑" pitchFamily="34" charset="-122"/>
                  <a:ea typeface="微软雅黑" pitchFamily="34" charset="-122"/>
                </a:rPr>
                <a:t>有很好的支持，</a:t>
              </a:r>
              <a:r>
                <a:rPr lang="en-US" altLang="zh-CN" sz="1600" kern="0" dirty="0">
                  <a:solidFill>
                    <a:schemeClr val="bg1">
                      <a:lumMod val="50000"/>
                    </a:schemeClr>
                  </a:solidFill>
                  <a:latin typeface="微软雅黑" pitchFamily="34" charset="-122"/>
                  <a:ea typeface="微软雅黑" pitchFamily="34" charset="-122"/>
                </a:rPr>
                <a:t>PHP</a:t>
              </a:r>
              <a:r>
                <a:rPr lang="zh-CN" altLang="en-US" sz="1600" kern="0" dirty="0">
                  <a:solidFill>
                    <a:schemeClr val="bg1">
                      <a:lumMod val="50000"/>
                    </a:schemeClr>
                  </a:solidFill>
                  <a:latin typeface="微软雅黑" pitchFamily="34" charset="-122"/>
                  <a:ea typeface="微软雅黑" pitchFamily="34" charset="-122"/>
                </a:rPr>
                <a:t>是目前最流行的</a:t>
              </a:r>
              <a:r>
                <a:rPr lang="en-US" altLang="zh-CN" sz="1600" kern="0" dirty="0">
                  <a:solidFill>
                    <a:schemeClr val="bg1">
                      <a:lumMod val="50000"/>
                    </a:schemeClr>
                  </a:solidFill>
                  <a:latin typeface="微软雅黑" pitchFamily="34" charset="-122"/>
                  <a:ea typeface="微软雅黑" pitchFamily="34" charset="-122"/>
                </a:rPr>
                <a:t>Web</a:t>
              </a:r>
              <a:r>
                <a:rPr lang="zh-CN" altLang="en-US" sz="1600" kern="0" dirty="0">
                  <a:solidFill>
                    <a:schemeClr val="bg1">
                      <a:lumMod val="50000"/>
                    </a:schemeClr>
                  </a:solidFill>
                  <a:latin typeface="微软雅黑" pitchFamily="34" charset="-122"/>
                  <a:ea typeface="微软雅黑" pitchFamily="34" charset="-122"/>
                </a:rPr>
                <a:t>开发语言。</a:t>
              </a: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支持大型数据库，支持</a:t>
              </a:r>
              <a:r>
                <a:rPr lang="en-US" altLang="zh-CN" sz="1600" kern="0" dirty="0">
                  <a:solidFill>
                    <a:schemeClr val="bg1">
                      <a:lumMod val="50000"/>
                    </a:schemeClr>
                  </a:solidFill>
                  <a:latin typeface="微软雅黑" pitchFamily="34" charset="-122"/>
                  <a:ea typeface="微软雅黑" pitchFamily="34" charset="-122"/>
                </a:rPr>
                <a:t>5000</a:t>
              </a:r>
              <a:r>
                <a:rPr lang="zh-CN" altLang="en-US" sz="1600" kern="0" dirty="0">
                  <a:solidFill>
                    <a:schemeClr val="bg1">
                      <a:lumMod val="50000"/>
                    </a:schemeClr>
                  </a:solidFill>
                  <a:latin typeface="微软雅黑" pitchFamily="34" charset="-122"/>
                  <a:ea typeface="微软雅黑" pitchFamily="34" charset="-122"/>
                </a:rPr>
                <a:t>万条记录的数据仓库，</a:t>
              </a:r>
              <a:r>
                <a:rPr lang="en-US" altLang="zh-CN" sz="1600" kern="0" dirty="0">
                  <a:solidFill>
                    <a:schemeClr val="bg1">
                      <a:lumMod val="50000"/>
                    </a:schemeClr>
                  </a:solidFill>
                  <a:latin typeface="微软雅黑" pitchFamily="34" charset="-122"/>
                  <a:ea typeface="微软雅黑" pitchFamily="34" charset="-122"/>
                </a:rPr>
                <a:t>32</a:t>
              </a:r>
              <a:r>
                <a:rPr lang="zh-CN" altLang="en-US" sz="1600" kern="0" dirty="0">
                  <a:solidFill>
                    <a:schemeClr val="bg1">
                      <a:lumMod val="50000"/>
                    </a:schemeClr>
                  </a:solidFill>
                  <a:latin typeface="微软雅黑" pitchFamily="34" charset="-122"/>
                  <a:ea typeface="微软雅黑" pitchFamily="34" charset="-122"/>
                </a:rPr>
                <a:t>位系统表文件最大可支持</a:t>
              </a:r>
              <a:r>
                <a:rPr lang="en-US" altLang="zh-CN" sz="1600" kern="0" dirty="0">
                  <a:solidFill>
                    <a:schemeClr val="bg1">
                      <a:lumMod val="50000"/>
                    </a:schemeClr>
                  </a:solidFill>
                  <a:latin typeface="微软雅黑" pitchFamily="34" charset="-122"/>
                  <a:ea typeface="微软雅黑" pitchFamily="34" charset="-122"/>
                </a:rPr>
                <a:t>4GB</a:t>
              </a:r>
              <a:r>
                <a:rPr lang="zh-CN" altLang="en-US" sz="1600" kern="0" dirty="0">
                  <a:solidFill>
                    <a:schemeClr val="bg1">
                      <a:lumMod val="50000"/>
                    </a:schemeClr>
                  </a:solidFill>
                  <a:latin typeface="微软雅黑" pitchFamily="34" charset="-122"/>
                  <a:ea typeface="微软雅黑" pitchFamily="34" charset="-122"/>
                </a:rPr>
                <a:t>，</a:t>
              </a:r>
              <a:r>
                <a:rPr lang="en-US" altLang="zh-CN" sz="1600" kern="0" dirty="0">
                  <a:solidFill>
                    <a:schemeClr val="bg1">
                      <a:lumMod val="50000"/>
                    </a:schemeClr>
                  </a:solidFill>
                  <a:latin typeface="微软雅黑" pitchFamily="34" charset="-122"/>
                  <a:ea typeface="微软雅黑" pitchFamily="34" charset="-122"/>
                </a:rPr>
                <a:t>64</a:t>
              </a:r>
              <a:r>
                <a:rPr lang="zh-CN" altLang="en-US" sz="1600" kern="0" dirty="0">
                  <a:solidFill>
                    <a:schemeClr val="bg1">
                      <a:lumMod val="50000"/>
                    </a:schemeClr>
                  </a:solidFill>
                  <a:latin typeface="微软雅黑" pitchFamily="34" charset="-122"/>
                  <a:ea typeface="微软雅黑" pitchFamily="34" charset="-122"/>
                </a:rPr>
                <a:t>位系统支持最大的表文件为</a:t>
              </a:r>
              <a:r>
                <a:rPr lang="en-US" altLang="zh-CN" sz="1600" kern="0" dirty="0">
                  <a:solidFill>
                    <a:schemeClr val="bg1">
                      <a:lumMod val="50000"/>
                    </a:schemeClr>
                  </a:solidFill>
                  <a:latin typeface="微软雅黑" pitchFamily="34" charset="-122"/>
                  <a:ea typeface="微软雅黑" pitchFamily="34" charset="-122"/>
                </a:rPr>
                <a:t>8TB</a:t>
              </a:r>
              <a:r>
                <a:rPr lang="zh-CN" altLang="en-US" sz="1600" kern="0" dirty="0">
                  <a:solidFill>
                    <a:schemeClr val="bg1">
                      <a:lumMod val="50000"/>
                    </a:schemeClr>
                  </a:solidFill>
                  <a:latin typeface="微软雅黑" pitchFamily="34" charset="-122"/>
                  <a:ea typeface="微软雅黑" pitchFamily="34" charset="-122"/>
                </a:rPr>
                <a:t>。</a:t>
              </a:r>
            </a:p>
            <a:p>
              <a:pPr marL="342900" indent="-342900">
                <a:lnSpc>
                  <a:spcPct val="150000"/>
                </a:lnSpc>
                <a:buFont typeface="+mj-lt"/>
                <a:buAutoNum type="arabicPeriod"/>
              </a:pP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是可以定制的，采用了</a:t>
              </a:r>
              <a:r>
                <a:rPr lang="en-US" altLang="zh-CN" sz="1600" kern="0" dirty="0">
                  <a:solidFill>
                    <a:schemeClr val="bg1">
                      <a:lumMod val="50000"/>
                    </a:schemeClr>
                  </a:solidFill>
                  <a:latin typeface="微软雅黑" pitchFamily="34" charset="-122"/>
                  <a:ea typeface="微软雅黑" pitchFamily="34" charset="-122"/>
                </a:rPr>
                <a:t>GPL</a:t>
              </a:r>
              <a:r>
                <a:rPr lang="zh-CN" altLang="en-US" sz="1600" kern="0" dirty="0">
                  <a:solidFill>
                    <a:schemeClr val="bg1">
                      <a:lumMod val="50000"/>
                    </a:schemeClr>
                  </a:solidFill>
                  <a:latin typeface="微软雅黑" pitchFamily="34" charset="-122"/>
                  <a:ea typeface="微软雅黑" pitchFamily="34" charset="-122"/>
                </a:rPr>
                <a:t>协议，你可以修改源码来开发自己的</a:t>
              </a:r>
              <a:r>
                <a:rPr lang="en-US" altLang="zh-CN" sz="1600" kern="0" dirty="0">
                  <a:solidFill>
                    <a:schemeClr val="bg1">
                      <a:lumMod val="50000"/>
                    </a:schemeClr>
                  </a:solidFill>
                  <a:latin typeface="微软雅黑" pitchFamily="34" charset="-122"/>
                  <a:ea typeface="微软雅黑" pitchFamily="34" charset="-122"/>
                </a:rPr>
                <a:t>MySQL</a:t>
              </a:r>
              <a:r>
                <a:rPr lang="zh-CN" altLang="en-US" sz="1600" kern="0" dirty="0">
                  <a:solidFill>
                    <a:schemeClr val="bg1">
                      <a:lumMod val="50000"/>
                    </a:schemeClr>
                  </a:solidFill>
                  <a:latin typeface="微软雅黑" pitchFamily="34" charset="-122"/>
                  <a:ea typeface="微软雅黑" pitchFamily="34" charset="-122"/>
                </a:rPr>
                <a:t>系统。</a:t>
              </a:r>
            </a:p>
          </p:txBody>
        </p:sp>
      </p:grpSp>
      <p:pic>
        <p:nvPicPr>
          <p:cNvPr id="6" name="图片 5">
            <a:extLst>
              <a:ext uri="{FF2B5EF4-FFF2-40B4-BE49-F238E27FC236}">
                <a16:creationId xmlns:a16="http://schemas.microsoft.com/office/drawing/2014/main" id="{F4F6BBA0-F048-4A45-A487-D445E6755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571" y="937721"/>
            <a:ext cx="1902840" cy="1448539"/>
          </a:xfrm>
          <a:prstGeom prst="rect">
            <a:avLst/>
          </a:prstGeom>
        </p:spPr>
      </p:pic>
    </p:spTree>
    <p:extLst>
      <p:ext uri="{BB962C8B-B14F-4D97-AF65-F5344CB8AC3E}">
        <p14:creationId xmlns:p14="http://schemas.microsoft.com/office/powerpoint/2010/main" val="4272218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randombar(horizontal)">
                                      <p:cBhvr>
                                        <p:cTn id="2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系统功能介绍</a:t>
            </a:r>
          </a:p>
        </p:txBody>
      </p:sp>
      <p:cxnSp>
        <p:nvCxnSpPr>
          <p:cNvPr id="7" name="直接连接符 6"/>
          <p:cNvCxnSpPr/>
          <p:nvPr/>
        </p:nvCxnSpPr>
        <p:spPr>
          <a:xfrm>
            <a:off x="1392072" y="949271"/>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103302" y="1554677"/>
            <a:ext cx="9992583" cy="1394418"/>
            <a:chOff x="2954339" y="1359434"/>
            <a:chExt cx="7162269" cy="984258"/>
          </a:xfrm>
        </p:grpSpPr>
        <p:sp>
          <p:nvSpPr>
            <p:cNvPr id="24" name="矩形 23"/>
            <p:cNvSpPr>
              <a:spLocks noChangeArrowheads="1"/>
            </p:cNvSpPr>
            <p:nvPr/>
          </p:nvSpPr>
          <p:spPr bwMode="auto">
            <a:xfrm>
              <a:off x="2954339" y="1809267"/>
              <a:ext cx="7162269" cy="53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9170">
                <a:lnSpc>
                  <a:spcPct val="120000"/>
                </a:lnSpc>
              </a:pPr>
              <a:r>
                <a:rPr lang="en-US" altLang="zh-CN" sz="1200" dirty="0">
                  <a:solidFill>
                    <a:srgbClr val="FFFFFF">
                      <a:lumMod val="50000"/>
                    </a:srgbClr>
                  </a:solidFill>
                  <a:latin typeface="微软雅黑 Light" panose="020B0502040204020203" pitchFamily="34" charset="-122"/>
                  <a:ea typeface="微软雅黑 Light" panose="020B0502040204020203" pitchFamily="34" charset="-122"/>
                </a:rPr>
                <a:t>We have many PowerPoint </a:t>
              </a:r>
              <a:r>
                <a:rPr lang="zh-CN" altLang="en-US" sz="1200" dirty="0">
                  <a:solidFill>
                    <a:srgbClr val="FFFFFF">
                      <a:lumMod val="50000"/>
                    </a:srgbClr>
                  </a:solidFill>
                  <a:latin typeface="微软雅黑 Light" panose="020B0502040204020203" pitchFamily="34" charset="-122"/>
                  <a:ea typeface="微软雅黑 Light" panose="020B0502040204020203" pitchFamily="34" charset="-122"/>
                </a:rPr>
                <a:t>templates</a:t>
              </a:r>
              <a:r>
                <a:rPr lang="en-US" altLang="zh-CN" sz="1200" dirty="0">
                  <a:solidFill>
                    <a:srgbClr val="FFFFFF">
                      <a:lumMod val="50000"/>
                    </a:srgb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We have many PowerPoint </a:t>
              </a:r>
              <a:r>
                <a:rPr lang="zh-CN" altLang="en-US" sz="1200" dirty="0">
                  <a:solidFill>
                    <a:srgbClr val="FFFFFF">
                      <a:lumMod val="50000"/>
                    </a:srgbClr>
                  </a:solidFill>
                  <a:latin typeface="微软雅黑 Light" panose="020B0502040204020203" pitchFamily="34" charset="-122"/>
                  <a:ea typeface="微软雅黑 Light" panose="020B0502040204020203" pitchFamily="34" charset="-122"/>
                </a:rPr>
                <a:t>templates</a:t>
              </a:r>
              <a:r>
                <a:rPr lang="en-US" altLang="zh-CN" sz="1200" dirty="0">
                  <a:solidFill>
                    <a:srgbClr val="FFFFFF">
                      <a:lumMod val="50000"/>
                    </a:srgb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200" dirty="0">
                <a:solidFill>
                  <a:srgbClr val="FFFFFF">
                    <a:lumMod val="50000"/>
                  </a:srgbClr>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2963100" y="1359434"/>
              <a:ext cx="1014767" cy="255762"/>
            </a:xfrm>
            <a:prstGeom prst="rect">
              <a:avLst/>
            </a:prstGeom>
          </p:spPr>
          <p:txBody>
            <a:bodyPr wrap="none">
              <a:spAutoFit/>
            </a:bodyPr>
            <a:lstStyle/>
            <a:p>
              <a:pPr lvl="0" defTabSz="1219170">
                <a:lnSpc>
                  <a:spcPct val="120000"/>
                </a:lnSpc>
              </a:pPr>
              <a:r>
                <a:rPr lang="zh-CN" altLang="en-US" sz="1600" b="1" dirty="0">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grpSp>
      <p:grpSp>
        <p:nvGrpSpPr>
          <p:cNvPr id="29" name="组合 28"/>
          <p:cNvGrpSpPr/>
          <p:nvPr/>
        </p:nvGrpSpPr>
        <p:grpSpPr>
          <a:xfrm>
            <a:off x="8325146" y="3918772"/>
            <a:ext cx="2770739" cy="1732568"/>
            <a:chOff x="789157" y="3505487"/>
            <a:chExt cx="1985951" cy="1222942"/>
          </a:xfrm>
        </p:grpSpPr>
        <p:sp>
          <p:nvSpPr>
            <p:cNvPr id="30" name="TextBox 100"/>
            <p:cNvSpPr txBox="1"/>
            <p:nvPr/>
          </p:nvSpPr>
          <p:spPr>
            <a:xfrm>
              <a:off x="789157" y="3505487"/>
              <a:ext cx="1014767" cy="255762"/>
            </a:xfrm>
            <a:prstGeom prst="rect">
              <a:avLst/>
            </a:prstGeom>
            <a:noFill/>
          </p:spPr>
          <p:txBody>
            <a:bodyPr wrap="none" rtlCol="0">
              <a:spAutoFit/>
            </a:bodyPr>
            <a:lstStyle/>
            <a:p>
              <a:pPr lvl="0" defTabSz="1219170">
                <a:lnSpc>
                  <a:spcPct val="120000"/>
                </a:lnSpc>
              </a:pPr>
              <a:r>
                <a:rPr lang="zh-CN" altLang="en-US" sz="1600" b="1">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sp>
          <p:nvSpPr>
            <p:cNvPr id="31" name="矩形 30"/>
            <p:cNvSpPr/>
            <p:nvPr/>
          </p:nvSpPr>
          <p:spPr>
            <a:xfrm>
              <a:off x="812496" y="3979610"/>
              <a:ext cx="1962612" cy="748819"/>
            </a:xfrm>
            <a:prstGeom prst="rect">
              <a:avLst/>
            </a:prstGeom>
          </p:spPr>
          <p:txBody>
            <a:bodyPr wrap="square">
              <a:spAutoFit/>
            </a:bodyPr>
            <a:lstStyle/>
            <a:p>
              <a:pPr lvl="0" defTabSz="1219170">
                <a:lnSpc>
                  <a:spcPct val="120000"/>
                </a:lnSpc>
              </a:pPr>
              <a:r>
                <a:rPr lang="en-US" altLang="zh-CN" sz="1067" dirty="0">
                  <a:solidFill>
                    <a:srgbClr val="FFFFFF">
                      <a:lumMod val="50000"/>
                    </a:srgbClr>
                  </a:solidFill>
                  <a:latin typeface="微软雅黑 Light" panose="020B0502040204020203" pitchFamily="34" charset="-122"/>
                  <a:ea typeface="微软雅黑 Light" panose="020B0502040204020203" pitchFamily="34" charset="-122"/>
                </a:rPr>
                <a:t>We have many PowerPoint </a:t>
              </a:r>
              <a:r>
                <a:rPr lang="zh-CN" altLang="en-US" sz="1067" dirty="0">
                  <a:solidFill>
                    <a:srgbClr val="FFFFFF">
                      <a:lumMod val="50000"/>
                    </a:srgbClr>
                  </a:solidFill>
                  <a:latin typeface="微软雅黑 Light" panose="020B0502040204020203" pitchFamily="34" charset="-122"/>
                  <a:ea typeface="微软雅黑 Light" panose="020B0502040204020203" pitchFamily="34" charset="-122"/>
                </a:rPr>
                <a:t>templates</a:t>
              </a:r>
              <a:r>
                <a:rPr lang="en-US" altLang="zh-CN" sz="1067" dirty="0">
                  <a:solidFill>
                    <a:srgbClr val="FFFFFF">
                      <a:lumMod val="50000"/>
                    </a:srgb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srgbClr val="FFFFFF">
                    <a:lumMod val="50000"/>
                  </a:srgbClr>
                </a:solidFill>
                <a:latin typeface="微软雅黑 Light" panose="020B0502040204020203" pitchFamily="34" charset="-122"/>
                <a:ea typeface="微软雅黑 Light" panose="020B0502040204020203" pitchFamily="34" charset="-122"/>
              </a:endParaRPr>
            </a:p>
          </p:txBody>
        </p:sp>
      </p:grpSp>
      <p:grpSp>
        <p:nvGrpSpPr>
          <p:cNvPr id="32" name="组合 31"/>
          <p:cNvGrpSpPr/>
          <p:nvPr/>
        </p:nvGrpSpPr>
        <p:grpSpPr>
          <a:xfrm>
            <a:off x="1111838" y="3932215"/>
            <a:ext cx="2738177" cy="1719125"/>
            <a:chOff x="891718" y="3514973"/>
            <a:chExt cx="1962612" cy="1213451"/>
          </a:xfrm>
        </p:grpSpPr>
        <p:sp>
          <p:nvSpPr>
            <p:cNvPr id="33" name="TextBox 103"/>
            <p:cNvSpPr txBox="1"/>
            <p:nvPr/>
          </p:nvSpPr>
          <p:spPr>
            <a:xfrm>
              <a:off x="891718" y="3514973"/>
              <a:ext cx="1014767" cy="255761"/>
            </a:xfrm>
            <a:prstGeom prst="rect">
              <a:avLst/>
            </a:prstGeom>
            <a:noFill/>
          </p:spPr>
          <p:txBody>
            <a:bodyPr wrap="none" rtlCol="0">
              <a:spAutoFit/>
            </a:bodyPr>
            <a:lstStyle/>
            <a:p>
              <a:pPr lvl="0" defTabSz="1219170">
                <a:lnSpc>
                  <a:spcPct val="120000"/>
                </a:lnSpc>
              </a:pPr>
              <a:r>
                <a:rPr lang="zh-CN" altLang="en-US" sz="1600" b="1" dirty="0">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sp>
          <p:nvSpPr>
            <p:cNvPr id="34" name="矩形 33"/>
            <p:cNvSpPr/>
            <p:nvPr/>
          </p:nvSpPr>
          <p:spPr>
            <a:xfrm>
              <a:off x="891718" y="3979606"/>
              <a:ext cx="1962612" cy="748818"/>
            </a:xfrm>
            <a:prstGeom prst="rect">
              <a:avLst/>
            </a:prstGeom>
          </p:spPr>
          <p:txBody>
            <a:bodyPr wrap="square">
              <a:spAutoFit/>
            </a:bodyPr>
            <a:lstStyle/>
            <a:p>
              <a:pPr lvl="0" defTabSz="1219170">
                <a:lnSpc>
                  <a:spcPct val="120000"/>
                </a:lnSpc>
              </a:pPr>
              <a:r>
                <a:rPr lang="en-US" altLang="zh-CN" sz="1067" dirty="0">
                  <a:solidFill>
                    <a:srgbClr val="FFFFFF">
                      <a:lumMod val="50000"/>
                    </a:srgbClr>
                  </a:solidFill>
                  <a:latin typeface="微软雅黑 Light" panose="020B0502040204020203" pitchFamily="34" charset="-122"/>
                  <a:ea typeface="微软雅黑 Light" panose="020B0502040204020203" pitchFamily="34" charset="-122"/>
                </a:rPr>
                <a:t>We have many PowerPoint </a:t>
              </a:r>
              <a:r>
                <a:rPr lang="zh-CN" altLang="en-US" sz="1067" dirty="0">
                  <a:solidFill>
                    <a:srgbClr val="FFFFFF">
                      <a:lumMod val="50000"/>
                    </a:srgbClr>
                  </a:solidFill>
                  <a:latin typeface="微软雅黑 Light" panose="020B0502040204020203" pitchFamily="34" charset="-122"/>
                  <a:ea typeface="微软雅黑 Light" panose="020B0502040204020203" pitchFamily="34" charset="-122"/>
                </a:rPr>
                <a:t>templates</a:t>
              </a:r>
              <a:r>
                <a:rPr lang="en-US" altLang="zh-CN" sz="1067" dirty="0">
                  <a:solidFill>
                    <a:srgbClr val="FFFFFF">
                      <a:lumMod val="50000"/>
                    </a:srgb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srgbClr val="FFFFFF">
                    <a:lumMod val="50000"/>
                  </a:srgbClr>
                </a:solidFill>
                <a:latin typeface="微软雅黑 Light" panose="020B0502040204020203" pitchFamily="34" charset="-122"/>
                <a:ea typeface="微软雅黑 Light" panose="020B0502040204020203" pitchFamily="34" charset="-122"/>
              </a:endParaRPr>
            </a:p>
          </p:txBody>
        </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4132" y="2699394"/>
            <a:ext cx="2138615" cy="4990470"/>
          </a:xfrm>
          <a:prstGeom prst="rect">
            <a:avLst/>
          </a:prstGeom>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2119" y="4447640"/>
            <a:ext cx="1508625" cy="3280611"/>
          </a:xfrm>
          <a:prstGeom prst="rect">
            <a:avLst/>
          </a:prstGeom>
        </p:spPr>
      </p:pic>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1855" y="4941627"/>
            <a:ext cx="1109549" cy="2100317"/>
          </a:xfrm>
          <a:prstGeom prst="rect">
            <a:avLst/>
          </a:prstGeom>
        </p:spPr>
      </p:pic>
      <p:pic>
        <p:nvPicPr>
          <p:cNvPr id="38" name="图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1256" y="3225284"/>
            <a:ext cx="941430" cy="1016342"/>
          </a:xfrm>
          <a:prstGeom prst="rect">
            <a:avLst/>
          </a:prstGeom>
        </p:spPr>
      </p:pic>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2350" y="2843998"/>
            <a:ext cx="470715" cy="508171"/>
          </a:xfrm>
          <a:prstGeom prst="rect">
            <a:avLst/>
          </a:prstGeom>
        </p:spPr>
      </p:pic>
    </p:spTree>
    <p:extLst>
      <p:ext uri="{BB962C8B-B14F-4D97-AF65-F5344CB8AC3E}">
        <p14:creationId xmlns:p14="http://schemas.microsoft.com/office/powerpoint/2010/main" val="3181085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par>
                                <p:cTn id="21" presetID="22" presetClass="entr" presetSubtype="1" fill="hold" nodeType="withEffect">
                                  <p:stCondLst>
                                    <p:cond delay="200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par>
                                <p:cTn id="24" presetID="22" presetClass="entr" presetSubtype="1" fill="hold" nodeType="withEffect">
                                  <p:stCondLst>
                                    <p:cond delay="200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500"/>
                                        <p:tgtEl>
                                          <p:spTgt spid="29"/>
                                        </p:tgtEl>
                                      </p:cBhvr>
                                    </p:animEffect>
                                  </p:childTnLst>
                                </p:cTn>
                              </p:par>
                            </p:childTnLst>
                          </p:cTn>
                        </p:par>
                        <p:par>
                          <p:cTn id="27" fill="hold">
                            <p:stCondLst>
                              <p:cond delay="4000"/>
                            </p:stCondLst>
                            <p:childTnLst>
                              <p:par>
                                <p:cTn id="28" presetID="42" presetClass="entr" presetSubtype="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anim calcmode="lin" valueType="num">
                                      <p:cBhvr>
                                        <p:cTn id="31" dur="1000" fill="hold"/>
                                        <p:tgtEl>
                                          <p:spTgt spid="37"/>
                                        </p:tgtEl>
                                        <p:attrNameLst>
                                          <p:attrName>ppt_x</p:attrName>
                                        </p:attrNameLst>
                                      </p:cBhvr>
                                      <p:tavLst>
                                        <p:tav tm="0">
                                          <p:val>
                                            <p:strVal val="#ppt_x"/>
                                          </p:val>
                                        </p:tav>
                                        <p:tav tm="100000">
                                          <p:val>
                                            <p:strVal val="#ppt_x"/>
                                          </p:val>
                                        </p:tav>
                                      </p:tavLst>
                                    </p:anim>
                                    <p:anim calcmode="lin" valueType="num">
                                      <p:cBhvr>
                                        <p:cTn id="32" dur="1000" fill="hold"/>
                                        <p:tgtEl>
                                          <p:spTgt spid="37"/>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48" name="Freeform 31"/>
          <p:cNvSpPr/>
          <p:nvPr/>
        </p:nvSpPr>
        <p:spPr bwMode="auto">
          <a:xfrm>
            <a:off x="5410202" y="1335243"/>
            <a:ext cx="1350433" cy="4897360"/>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6BC1D3">
              <a:alpha val="50000"/>
            </a:srgbClr>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49" name="Freeform 32"/>
          <p:cNvSpPr/>
          <p:nvPr/>
        </p:nvSpPr>
        <p:spPr bwMode="auto">
          <a:xfrm>
            <a:off x="6625169" y="1746002"/>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50" name="Freeform 33"/>
          <p:cNvSpPr/>
          <p:nvPr/>
        </p:nvSpPr>
        <p:spPr bwMode="auto">
          <a:xfrm>
            <a:off x="5209119" y="2925349"/>
            <a:ext cx="357716" cy="531448"/>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51" name="Freeform 34"/>
          <p:cNvSpPr/>
          <p:nvPr/>
        </p:nvSpPr>
        <p:spPr bwMode="auto">
          <a:xfrm>
            <a:off x="5209119" y="5292512"/>
            <a:ext cx="357716" cy="531448"/>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52" name="Freeform 35"/>
          <p:cNvSpPr/>
          <p:nvPr/>
        </p:nvSpPr>
        <p:spPr bwMode="auto">
          <a:xfrm>
            <a:off x="6625169" y="4108931"/>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70" name="Rectangle 53"/>
          <p:cNvSpPr>
            <a:spLocks noChangeArrowheads="1"/>
          </p:cNvSpPr>
          <p:nvPr/>
        </p:nvSpPr>
        <p:spPr bwMode="auto">
          <a:xfrm>
            <a:off x="7247467" y="1618963"/>
            <a:ext cx="3937000" cy="8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20000"/>
              </a:lnSpc>
            </a:pPr>
            <a:r>
              <a:rPr lang="zh-CN" altLang="en-US" sz="1333" b="1">
                <a:solidFill>
                  <a:srgbClr val="6BC1D3"/>
                </a:solidFill>
                <a:latin typeface="微软雅黑 Light" panose="020B0502040204020203" pitchFamily="34" charset="-122"/>
                <a:ea typeface="微软雅黑 Light" panose="020B0502040204020203" pitchFamily="34" charset="-122"/>
              </a:rPr>
              <a:t>添加文字标题</a:t>
            </a:r>
          </a:p>
          <a:p>
            <a:pPr defTabSz="1219170">
              <a:lnSpc>
                <a:spcPct val="120000"/>
              </a:lnSpc>
            </a:pPr>
            <a:r>
              <a:rPr lang="en-US" altLang="zh-CN" sz="1067">
                <a:solidFill>
                  <a:schemeClr val="bg1">
                    <a:lumMod val="50000"/>
                  </a:schemeClr>
                </a:solidFill>
                <a:latin typeface="微软雅黑 Light" panose="020B0502040204020203" pitchFamily="34" charset="-122"/>
                <a:ea typeface="微软雅黑 Light" panose="020B0502040204020203" pitchFamily="34" charset="-122"/>
              </a:rPr>
              <a:t>We </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have many PowerPoint </a:t>
            </a:r>
            <a:r>
              <a:rPr lang="zh-CN" altLang="en-US" sz="1067" dirty="0">
                <a:solidFill>
                  <a:schemeClr val="bg1">
                    <a:lumMod val="50000"/>
                  </a:schemeClr>
                </a:solidFill>
                <a:latin typeface="微软雅黑 Light" panose="020B0502040204020203" pitchFamily="34" charset="-122"/>
                <a:ea typeface="微软雅黑 Light" panose="020B0502040204020203" pitchFamily="34" charset="-122"/>
              </a:rPr>
              <a:t>templates</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71" name="Rectangle 54"/>
          <p:cNvSpPr>
            <a:spLocks noChangeArrowheads="1"/>
          </p:cNvSpPr>
          <p:nvPr/>
        </p:nvSpPr>
        <p:spPr bwMode="auto">
          <a:xfrm>
            <a:off x="7247467" y="3979773"/>
            <a:ext cx="3937000" cy="8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9170">
              <a:lnSpc>
                <a:spcPct val="120000"/>
              </a:lnSpc>
            </a:pPr>
            <a:r>
              <a:rPr lang="zh-CN" altLang="en-US" sz="1333" b="1">
                <a:solidFill>
                  <a:srgbClr val="6BC1D3"/>
                </a:solidFill>
                <a:latin typeface="微软雅黑 Light" panose="020B0502040204020203" pitchFamily="34" charset="-122"/>
                <a:ea typeface="微软雅黑 Light" panose="020B0502040204020203" pitchFamily="34" charset="-122"/>
              </a:rPr>
              <a:t>添加文字标题</a:t>
            </a:r>
          </a:p>
          <a:p>
            <a:pPr defTabSz="1219170">
              <a:lnSpc>
                <a:spcPct val="120000"/>
              </a:lnSpc>
            </a:pPr>
            <a:r>
              <a:rPr lang="en-US" altLang="zh-CN" sz="1067">
                <a:solidFill>
                  <a:schemeClr val="bg1">
                    <a:lumMod val="50000"/>
                  </a:schemeClr>
                </a:solidFill>
                <a:latin typeface="微软雅黑 Light" panose="020B0502040204020203" pitchFamily="34" charset="-122"/>
                <a:ea typeface="微软雅黑 Light" panose="020B0502040204020203" pitchFamily="34" charset="-122"/>
              </a:rPr>
              <a:t>We </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have many PowerPoint </a:t>
            </a:r>
            <a:r>
              <a:rPr lang="zh-CN" altLang="en-US" sz="1067" dirty="0">
                <a:solidFill>
                  <a:schemeClr val="bg1">
                    <a:lumMod val="50000"/>
                  </a:schemeClr>
                </a:solidFill>
                <a:latin typeface="微软雅黑 Light" panose="020B0502040204020203" pitchFamily="34" charset="-122"/>
                <a:ea typeface="微软雅黑 Light" panose="020B0502040204020203" pitchFamily="34" charset="-122"/>
              </a:rPr>
              <a:t>templates</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72" name="Rectangle 55"/>
          <p:cNvSpPr>
            <a:spLocks noChangeArrowheads="1"/>
          </p:cNvSpPr>
          <p:nvPr/>
        </p:nvSpPr>
        <p:spPr bwMode="auto">
          <a:xfrm>
            <a:off x="1030817" y="2815248"/>
            <a:ext cx="3937000" cy="8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219170">
              <a:lnSpc>
                <a:spcPct val="120000"/>
              </a:lnSpc>
            </a:pPr>
            <a:r>
              <a:rPr lang="zh-CN" altLang="en-US" sz="1333" b="1" dirty="0">
                <a:solidFill>
                  <a:srgbClr val="6BC1D3"/>
                </a:solidFill>
                <a:latin typeface="微软雅黑 Light" panose="020B0502040204020203" pitchFamily="34" charset="-122"/>
                <a:ea typeface="微软雅黑 Light" panose="020B0502040204020203" pitchFamily="34" charset="-122"/>
              </a:rPr>
              <a:t>添加文字标题</a:t>
            </a:r>
          </a:p>
          <a:p>
            <a:pPr algn="r" defTabSz="1219170">
              <a:lnSpc>
                <a:spcPct val="120000"/>
              </a:lnSpc>
            </a:pP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We have many PowerPoint </a:t>
            </a:r>
            <a:r>
              <a:rPr lang="zh-CN" altLang="en-US" sz="1067" dirty="0">
                <a:solidFill>
                  <a:schemeClr val="bg1">
                    <a:lumMod val="50000"/>
                  </a:schemeClr>
                </a:solidFill>
                <a:latin typeface="微软雅黑 Light" panose="020B0502040204020203" pitchFamily="34" charset="-122"/>
                <a:ea typeface="微软雅黑 Light" panose="020B0502040204020203" pitchFamily="34" charset="-122"/>
              </a:rPr>
              <a:t>templates</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73" name="Rectangle 56"/>
          <p:cNvSpPr>
            <a:spLocks noChangeArrowheads="1"/>
          </p:cNvSpPr>
          <p:nvPr/>
        </p:nvSpPr>
        <p:spPr bwMode="auto">
          <a:xfrm>
            <a:off x="1030817" y="5176060"/>
            <a:ext cx="3937000" cy="83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defTabSz="1219170">
              <a:lnSpc>
                <a:spcPct val="120000"/>
              </a:lnSpc>
            </a:pPr>
            <a:r>
              <a:rPr lang="zh-CN" altLang="en-US" sz="1333" b="1">
                <a:solidFill>
                  <a:srgbClr val="6BC1D3"/>
                </a:solidFill>
                <a:latin typeface="微软雅黑 Light" panose="020B0502040204020203" pitchFamily="34" charset="-122"/>
                <a:ea typeface="微软雅黑 Light" panose="020B0502040204020203" pitchFamily="34" charset="-122"/>
              </a:rPr>
              <a:t>添加文字标题</a:t>
            </a:r>
          </a:p>
          <a:p>
            <a:pPr algn="r" defTabSz="1219170">
              <a:lnSpc>
                <a:spcPct val="120000"/>
              </a:lnSpc>
            </a:pPr>
            <a:r>
              <a:rPr lang="en-US" altLang="zh-CN" sz="1067">
                <a:solidFill>
                  <a:schemeClr val="bg1">
                    <a:lumMod val="50000"/>
                  </a:schemeClr>
                </a:solidFill>
                <a:latin typeface="微软雅黑 Light" panose="020B0502040204020203" pitchFamily="34" charset="-122"/>
                <a:ea typeface="微软雅黑 Light" panose="020B0502040204020203" pitchFamily="34" charset="-122"/>
              </a:rPr>
              <a:t>We </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have many PowerPoint </a:t>
            </a:r>
            <a:r>
              <a:rPr lang="zh-CN" altLang="en-US" sz="1067" dirty="0">
                <a:solidFill>
                  <a:schemeClr val="bg1">
                    <a:lumMod val="50000"/>
                  </a:schemeClr>
                </a:solidFill>
                <a:latin typeface="微软雅黑 Light" panose="020B0502040204020203" pitchFamily="34" charset="-122"/>
                <a:ea typeface="微软雅黑 Light" panose="020B0502040204020203" pitchFamily="34" charset="-122"/>
              </a:rPr>
              <a:t>templates</a:t>
            </a:r>
            <a:r>
              <a:rPr lang="en-US" altLang="zh-CN" sz="1067" dirty="0">
                <a:solidFill>
                  <a:schemeClr val="bg1">
                    <a:lumMod val="50000"/>
                  </a:scheme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74" name="图片 73"/>
          <p:cNvPicPr>
            <a:picLocks noChangeAspect="1"/>
          </p:cNvPicPr>
          <p:nvPr/>
        </p:nvPicPr>
        <p:blipFill rotWithShape="1">
          <a:blip r:embed="rId4" cstate="print">
            <a:extLst>
              <a:ext uri="{28A0092B-C50C-407E-A947-70E740481C1C}">
                <a14:useLocalDpi xmlns:a14="http://schemas.microsoft.com/office/drawing/2010/main" val="0"/>
              </a:ext>
            </a:extLst>
          </a:blip>
          <a:srcRect b="47910"/>
          <a:stretch/>
        </p:blipFill>
        <p:spPr>
          <a:xfrm rot="21073889">
            <a:off x="5692546" y="1499271"/>
            <a:ext cx="737382" cy="896313"/>
          </a:xfrm>
          <a:prstGeom prst="rect">
            <a:avLst/>
          </a:prstGeom>
        </p:spPr>
      </p:pic>
      <p:pic>
        <p:nvPicPr>
          <p:cNvPr id="75" name="图片 74"/>
          <p:cNvPicPr>
            <a:picLocks noChangeAspect="1"/>
          </p:cNvPicPr>
          <p:nvPr/>
        </p:nvPicPr>
        <p:blipFill rotWithShape="1">
          <a:blip r:embed="rId4" cstate="print">
            <a:extLst>
              <a:ext uri="{28A0092B-C50C-407E-A947-70E740481C1C}">
                <a14:useLocalDpi xmlns:a14="http://schemas.microsoft.com/office/drawing/2010/main" val="0"/>
              </a:ext>
            </a:extLst>
          </a:blip>
          <a:srcRect b="47910"/>
          <a:stretch/>
        </p:blipFill>
        <p:spPr>
          <a:xfrm rot="21073889">
            <a:off x="5653598" y="2693822"/>
            <a:ext cx="737382" cy="896313"/>
          </a:xfrm>
          <a:prstGeom prst="rect">
            <a:avLst/>
          </a:prstGeom>
        </p:spPr>
      </p:pic>
      <p:pic>
        <p:nvPicPr>
          <p:cNvPr id="76" name="图片 75"/>
          <p:cNvPicPr>
            <a:picLocks noChangeAspect="1"/>
          </p:cNvPicPr>
          <p:nvPr/>
        </p:nvPicPr>
        <p:blipFill rotWithShape="1">
          <a:blip r:embed="rId4" cstate="print">
            <a:extLst>
              <a:ext uri="{28A0092B-C50C-407E-A947-70E740481C1C}">
                <a14:useLocalDpi xmlns:a14="http://schemas.microsoft.com/office/drawing/2010/main" val="0"/>
              </a:ext>
            </a:extLst>
          </a:blip>
          <a:srcRect b="47910"/>
          <a:stretch/>
        </p:blipFill>
        <p:spPr>
          <a:xfrm rot="21073889">
            <a:off x="5653598" y="3888371"/>
            <a:ext cx="737382" cy="896313"/>
          </a:xfrm>
          <a:prstGeom prst="rect">
            <a:avLst/>
          </a:prstGeom>
        </p:spPr>
      </p:pic>
      <p:pic>
        <p:nvPicPr>
          <p:cNvPr id="77" name="图片 76"/>
          <p:cNvPicPr>
            <a:picLocks noChangeAspect="1"/>
          </p:cNvPicPr>
          <p:nvPr/>
        </p:nvPicPr>
        <p:blipFill rotWithShape="1">
          <a:blip r:embed="rId4" cstate="print">
            <a:extLst>
              <a:ext uri="{28A0092B-C50C-407E-A947-70E740481C1C}">
                <a14:useLocalDpi xmlns:a14="http://schemas.microsoft.com/office/drawing/2010/main" val="0"/>
              </a:ext>
            </a:extLst>
          </a:blip>
          <a:srcRect b="47910"/>
          <a:stretch/>
        </p:blipFill>
        <p:spPr>
          <a:xfrm rot="21073889">
            <a:off x="5630844" y="5052806"/>
            <a:ext cx="737382" cy="896313"/>
          </a:xfrm>
          <a:prstGeom prst="rect">
            <a:avLst/>
          </a:prstGeom>
        </p:spPr>
      </p:pic>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18</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pic>
        <p:nvPicPr>
          <p:cNvPr id="79" name="图片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89892" y="1910167"/>
            <a:ext cx="941430" cy="1016342"/>
          </a:xfrm>
          <a:prstGeom prst="rect">
            <a:avLst/>
          </a:prstGeom>
        </p:spPr>
      </p:pic>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53675" y="953824"/>
            <a:ext cx="555294" cy="730976"/>
          </a:xfrm>
          <a:prstGeom prst="rect">
            <a:avLst/>
          </a:prstGeom>
        </p:spPr>
      </p:pic>
      <p:pic>
        <p:nvPicPr>
          <p:cNvPr id="81" name="图片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06322" y="3274139"/>
            <a:ext cx="429810" cy="498826"/>
          </a:xfrm>
          <a:prstGeom prst="rect">
            <a:avLst/>
          </a:prstGeom>
        </p:spPr>
      </p:pic>
    </p:spTree>
    <p:extLst>
      <p:ext uri="{BB962C8B-B14F-4D97-AF65-F5344CB8AC3E}">
        <p14:creationId xmlns:p14="http://schemas.microsoft.com/office/powerpoint/2010/main" val="1521603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600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par>
                          <p:cTn id="27" fill="hold">
                            <p:stCondLst>
                              <p:cond delay="6500"/>
                            </p:stCondLst>
                            <p:childTnLst>
                              <p:par>
                                <p:cTn id="28" presetID="10" presetClass="entr" presetSubtype="0"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childTnLst>
                          </p:cTn>
                        </p:par>
                        <p:par>
                          <p:cTn id="37" fill="hold">
                            <p:stCondLst>
                              <p:cond delay="7000"/>
                            </p:stCondLst>
                            <p:childTnLst>
                              <p:par>
                                <p:cTn id="38" presetID="10" presetClass="entr" presetSubtype="0" fill="hold" nodeType="after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childTnLst>
                          </p:cTn>
                        </p:par>
                        <p:par>
                          <p:cTn id="57" fill="hold">
                            <p:stCondLst>
                              <p:cond delay="8000"/>
                            </p:stCondLst>
                            <p:childTnLst>
                              <p:par>
                                <p:cTn id="58" presetID="22" presetClass="entr" presetSubtype="1" fill="hold" grpId="0"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up)">
                                      <p:cBhvr>
                                        <p:cTn id="60" dur="500"/>
                                        <p:tgtEl>
                                          <p:spTgt spid="48"/>
                                        </p:tgtEl>
                                      </p:cBhvr>
                                    </p:animEffect>
                                  </p:childTnLst>
                                </p:cTn>
                              </p:par>
                              <p:par>
                                <p:cTn id="61" presetID="0" presetClass="path" presetSubtype="0" accel="50000" decel="50000" fill="hold" nodeType="withEffect">
                                  <p:stCondLst>
                                    <p:cond delay="0"/>
                                  </p:stCondLst>
                                  <p:childTnLst>
                                    <p:animMotion origin="layout" path="M -0.39063 0.17754 C -0.34414 0.14976 -0.29544 0.00671 -0.24597 -0.02454 C -0.19636 -0.05579 -0.14232 -0.04514 -0.09362 -0.00949 C -0.04544 0.02639 -0.02318 0.00416 2.29167E-6 -0.0007 " pathEditMode="relative" rAng="0" ptsTypes="AAAA">
                                      <p:cBhvr>
                                        <p:cTn id="62" dur="5000" fill="hold"/>
                                        <p:tgtEl>
                                          <p:spTgt spid="79"/>
                                        </p:tgtEl>
                                        <p:attrNameLst>
                                          <p:attrName>ppt_x</p:attrName>
                                          <p:attrName>ppt_y</p:attrName>
                                        </p:attrNameLst>
                                      </p:cBhvr>
                                      <p:rCtr x="19531" y="-11042"/>
                                    </p:animMotion>
                                  </p:childTnLst>
                                </p:cTn>
                              </p:par>
                              <p:par>
                                <p:cTn id="63" presetID="0" presetClass="path" presetSubtype="0" accel="50000" decel="50000" fill="hold" nodeType="withEffect">
                                  <p:stCondLst>
                                    <p:cond delay="0"/>
                                  </p:stCondLst>
                                  <p:childTnLst>
                                    <p:animMotion origin="layout" path="M -0.38815 0.12315 C -0.36133 0.1 -0.35846 0.08727 -0.33425 0.07917 C -0.31003 0.07083 -0.27813 0.09398 -0.24271 0.07361 C -0.20716 0.05347 -0.16042 -0.04074 -0.12135 -0.04259 C -0.08229 -0.04444 -0.03906 -0.0118 4.16667E-7 -0.00023 " pathEditMode="relative" rAng="0" ptsTypes="AAAAA">
                                      <p:cBhvr>
                                        <p:cTn id="64" dur="5000" fill="hold"/>
                                        <p:tgtEl>
                                          <p:spTgt spid="80"/>
                                        </p:tgtEl>
                                        <p:attrNameLst>
                                          <p:attrName>ppt_x</p:attrName>
                                          <p:attrName>ppt_y</p:attrName>
                                        </p:attrNameLst>
                                      </p:cBhvr>
                                      <p:rCtr x="19401" y="-8310"/>
                                    </p:animMotion>
                                  </p:childTnLst>
                                </p:cTn>
                              </p:par>
                              <p:par>
                                <p:cTn id="65" presetID="37" presetClass="path" presetSubtype="0" accel="50000" decel="50000" fill="hold" nodeType="withEffect">
                                  <p:stCondLst>
                                    <p:cond delay="0"/>
                                  </p:stCondLst>
                                  <p:childTnLst>
                                    <p:animMotion origin="layout" path="M -0.27813 0.01412 C -0.25625 0.02731 -0.19467 0.05949 -0.14206 0.05833 C -0.08933 0.05717 -0.03581 0.00903 5E-6 2.59259E-6 " pathEditMode="relative" rAng="0" ptsTypes="AAA">
                                      <p:cBhvr>
                                        <p:cTn id="66" dur="5000" fill="hold"/>
                                        <p:tgtEl>
                                          <p:spTgt spid="81"/>
                                        </p:tgtEl>
                                        <p:attrNameLst>
                                          <p:attrName>ppt_x</p:attrName>
                                          <p:attrName>ppt_y</p:attrName>
                                        </p:attrNameLst>
                                      </p:cBhvr>
                                      <p:rCtr x="13906" y="1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70" grpId="0"/>
      <p:bldP spid="71" grpId="0"/>
      <p:bldP spid="72" grpId="0"/>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19</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sp>
        <p:nvSpPr>
          <p:cNvPr id="6" name="Line 10"/>
          <p:cNvSpPr>
            <a:spLocks noChangeShapeType="1"/>
          </p:cNvSpPr>
          <p:nvPr/>
        </p:nvSpPr>
        <p:spPr bwMode="auto">
          <a:xfrm flipV="1">
            <a:off x="2029419" y="2525116"/>
            <a:ext cx="0" cy="1079833"/>
          </a:xfrm>
          <a:prstGeom prst="line">
            <a:avLst/>
          </a:prstGeom>
          <a:noFill/>
          <a:ln w="6350" cap="flat">
            <a:solidFill>
              <a:srgbClr val="FFFFFF">
                <a:lumMod val="50000"/>
              </a:srgb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8" name="Line 11"/>
          <p:cNvSpPr>
            <a:spLocks noChangeShapeType="1"/>
          </p:cNvSpPr>
          <p:nvPr/>
        </p:nvSpPr>
        <p:spPr bwMode="auto">
          <a:xfrm flipV="1">
            <a:off x="3869961" y="3604949"/>
            <a:ext cx="0" cy="1077716"/>
          </a:xfrm>
          <a:prstGeom prst="line">
            <a:avLst/>
          </a:prstGeom>
          <a:noFill/>
          <a:ln w="6350" cap="flat">
            <a:solidFill>
              <a:srgbClr val="FFFFFF">
                <a:lumMod val="50000"/>
              </a:srgb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9" name="Line 12"/>
          <p:cNvSpPr>
            <a:spLocks noChangeShapeType="1"/>
          </p:cNvSpPr>
          <p:nvPr/>
        </p:nvSpPr>
        <p:spPr bwMode="auto">
          <a:xfrm flipV="1">
            <a:off x="7134324" y="3604949"/>
            <a:ext cx="0" cy="1077716"/>
          </a:xfrm>
          <a:prstGeom prst="line">
            <a:avLst/>
          </a:prstGeom>
          <a:noFill/>
          <a:ln w="6350" cap="flat">
            <a:solidFill>
              <a:srgbClr val="FFFFFF">
                <a:lumMod val="50000"/>
              </a:srgb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0" name="Line 13"/>
          <p:cNvSpPr>
            <a:spLocks noChangeShapeType="1"/>
          </p:cNvSpPr>
          <p:nvPr/>
        </p:nvSpPr>
        <p:spPr bwMode="auto">
          <a:xfrm flipV="1">
            <a:off x="5502143" y="2525116"/>
            <a:ext cx="0" cy="1079833"/>
          </a:xfrm>
          <a:prstGeom prst="line">
            <a:avLst/>
          </a:prstGeom>
          <a:noFill/>
          <a:ln w="6350" cap="flat">
            <a:solidFill>
              <a:srgbClr val="FFFFFF">
                <a:lumMod val="50000"/>
              </a:srgb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1" name="Line 14"/>
          <p:cNvSpPr>
            <a:spLocks noChangeShapeType="1"/>
          </p:cNvSpPr>
          <p:nvPr/>
        </p:nvSpPr>
        <p:spPr bwMode="auto">
          <a:xfrm flipV="1">
            <a:off x="8764389" y="2525116"/>
            <a:ext cx="0" cy="1079833"/>
          </a:xfrm>
          <a:prstGeom prst="line">
            <a:avLst/>
          </a:prstGeom>
          <a:noFill/>
          <a:ln w="6350" cap="flat">
            <a:solidFill>
              <a:srgbClr val="FFFFFF">
                <a:lumMod val="50000"/>
              </a:srgb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2" name="Oval 15"/>
          <p:cNvSpPr>
            <a:spLocks noChangeArrowheads="1"/>
          </p:cNvSpPr>
          <p:nvPr/>
        </p:nvSpPr>
        <p:spPr bwMode="auto">
          <a:xfrm>
            <a:off x="1711921" y="2209634"/>
            <a:ext cx="632884" cy="633079"/>
          </a:xfrm>
          <a:prstGeom prst="ellipse">
            <a:avLst/>
          </a:pr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3" name="Oval 16"/>
          <p:cNvSpPr>
            <a:spLocks noChangeArrowheads="1"/>
          </p:cNvSpPr>
          <p:nvPr/>
        </p:nvSpPr>
        <p:spPr bwMode="auto">
          <a:xfrm>
            <a:off x="5186762" y="2209634"/>
            <a:ext cx="630767" cy="633079"/>
          </a:xfrm>
          <a:prstGeom prst="ellipse">
            <a:avLst/>
          </a:pr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4" name="Oval 17"/>
          <p:cNvSpPr>
            <a:spLocks noChangeArrowheads="1"/>
          </p:cNvSpPr>
          <p:nvPr/>
        </p:nvSpPr>
        <p:spPr bwMode="auto">
          <a:xfrm>
            <a:off x="6814707" y="4365066"/>
            <a:ext cx="635000" cy="637313"/>
          </a:xfrm>
          <a:prstGeom prst="ellipse">
            <a:avLst/>
          </a:prstGeom>
          <a:solidFill>
            <a:schemeClr val="bg1">
              <a:lumMod val="75000"/>
            </a:schemeClr>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5" name="Line 19"/>
          <p:cNvSpPr>
            <a:spLocks noChangeShapeType="1"/>
          </p:cNvSpPr>
          <p:nvPr/>
        </p:nvSpPr>
        <p:spPr bwMode="auto">
          <a:xfrm flipV="1">
            <a:off x="10398688" y="3604949"/>
            <a:ext cx="0" cy="1077716"/>
          </a:xfrm>
          <a:prstGeom prst="line">
            <a:avLst/>
          </a:prstGeom>
          <a:noFill/>
          <a:ln w="6350" cap="flat">
            <a:solidFill>
              <a:srgbClr val="FFFFFF">
                <a:lumMod val="50000"/>
              </a:srgbClr>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6" name="Oval 20"/>
          <p:cNvSpPr>
            <a:spLocks noChangeArrowheads="1"/>
          </p:cNvSpPr>
          <p:nvPr/>
        </p:nvSpPr>
        <p:spPr bwMode="auto">
          <a:xfrm>
            <a:off x="10083306" y="4365066"/>
            <a:ext cx="630767" cy="637313"/>
          </a:xfrm>
          <a:prstGeom prst="ellipse">
            <a:avLst/>
          </a:prstGeom>
          <a:solidFill>
            <a:schemeClr val="bg1">
              <a:lumMod val="75000"/>
            </a:schemeClr>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7" name="Oval 21"/>
          <p:cNvSpPr>
            <a:spLocks noChangeArrowheads="1"/>
          </p:cNvSpPr>
          <p:nvPr/>
        </p:nvSpPr>
        <p:spPr bwMode="auto">
          <a:xfrm>
            <a:off x="3554579" y="4365066"/>
            <a:ext cx="630767" cy="637313"/>
          </a:xfrm>
          <a:prstGeom prst="ellipse">
            <a:avLst/>
          </a:prstGeom>
          <a:solidFill>
            <a:schemeClr val="bg1">
              <a:lumMod val="75000"/>
            </a:schemeClr>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8" name="Oval 22"/>
          <p:cNvSpPr>
            <a:spLocks noChangeArrowheads="1"/>
          </p:cNvSpPr>
          <p:nvPr/>
        </p:nvSpPr>
        <p:spPr bwMode="auto">
          <a:xfrm>
            <a:off x="8449009" y="2209634"/>
            <a:ext cx="630767" cy="633079"/>
          </a:xfrm>
          <a:prstGeom prst="ellipse">
            <a:avLst/>
          </a:pr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9" name="Freeform 5"/>
          <p:cNvSpPr/>
          <p:nvPr/>
        </p:nvSpPr>
        <p:spPr bwMode="auto">
          <a:xfrm>
            <a:off x="1074360" y="3278747"/>
            <a:ext cx="1899555" cy="650285"/>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0" name="Freeform 6"/>
          <p:cNvSpPr/>
          <p:nvPr/>
        </p:nvSpPr>
        <p:spPr bwMode="auto">
          <a:xfrm>
            <a:off x="3172793" y="3278747"/>
            <a:ext cx="1394336" cy="650285"/>
          </a:xfrm>
          <a:custGeom>
            <a:avLst/>
            <a:gdLst>
              <a:gd name="T0" fmla="*/ 334 w 434"/>
              <a:gd name="T1" fmla="*/ 0 h 202"/>
              <a:gd name="T2" fmla="*/ 0 w 434"/>
              <a:gd name="T3" fmla="*/ 0 h 202"/>
              <a:gd name="T4" fmla="*/ 60 w 434"/>
              <a:gd name="T5" fmla="*/ 101 h 202"/>
              <a:gd name="T6" fmla="*/ 0 w 434"/>
              <a:gd name="T7" fmla="*/ 202 h 202"/>
              <a:gd name="T8" fmla="*/ 334 w 434"/>
              <a:gd name="T9" fmla="*/ 202 h 202"/>
              <a:gd name="T10" fmla="*/ 434 w 434"/>
              <a:gd name="T11" fmla="*/ 101 h 202"/>
              <a:gd name="T12" fmla="*/ 334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1" name="Freeform 7"/>
          <p:cNvSpPr/>
          <p:nvPr/>
        </p:nvSpPr>
        <p:spPr bwMode="auto">
          <a:xfrm>
            <a:off x="4804976" y="3278747"/>
            <a:ext cx="1394336" cy="650285"/>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2" name="Freeform 8"/>
          <p:cNvSpPr/>
          <p:nvPr/>
        </p:nvSpPr>
        <p:spPr bwMode="auto">
          <a:xfrm>
            <a:off x="6433228" y="327874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3" name="Freeform 9"/>
          <p:cNvSpPr/>
          <p:nvPr/>
        </p:nvSpPr>
        <p:spPr bwMode="auto">
          <a:xfrm>
            <a:off x="8067528" y="3278747"/>
            <a:ext cx="1397957" cy="650285"/>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4" name="Freeform 18"/>
          <p:cNvSpPr/>
          <p:nvPr/>
        </p:nvSpPr>
        <p:spPr bwMode="auto">
          <a:xfrm>
            <a:off x="9701520" y="3278747"/>
            <a:ext cx="1394336" cy="650285"/>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bg1">
              <a:lumMod val="75000"/>
            </a:schemeClr>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5" name="Freeform 10"/>
          <p:cNvSpPr>
            <a:spLocks noEditPoints="1"/>
          </p:cNvSpPr>
          <p:nvPr/>
        </p:nvSpPr>
        <p:spPr bwMode="auto">
          <a:xfrm>
            <a:off x="1910885" y="2366856"/>
            <a:ext cx="237067" cy="318632"/>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rgbClr val="FFFFFF"/>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6" name="Freeform 11"/>
          <p:cNvSpPr>
            <a:spLocks noEditPoints="1"/>
          </p:cNvSpPr>
          <p:nvPr/>
        </p:nvSpPr>
        <p:spPr bwMode="auto">
          <a:xfrm>
            <a:off x="5369760" y="2368245"/>
            <a:ext cx="264765" cy="313740"/>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rgbClr val="FFFFFF"/>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7" name="Freeform 12"/>
          <p:cNvSpPr>
            <a:spLocks noEditPoints="1"/>
          </p:cNvSpPr>
          <p:nvPr/>
        </p:nvSpPr>
        <p:spPr bwMode="auto">
          <a:xfrm>
            <a:off x="6996565" y="4503792"/>
            <a:ext cx="271283" cy="357745"/>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rgbClr val="FFFFFF"/>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8" name="Freeform 13"/>
          <p:cNvSpPr>
            <a:spLocks noEditPoints="1"/>
          </p:cNvSpPr>
          <p:nvPr/>
        </p:nvSpPr>
        <p:spPr bwMode="auto">
          <a:xfrm>
            <a:off x="3713138" y="4537445"/>
            <a:ext cx="313645" cy="292552"/>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rgbClr val="FFFFFF"/>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9" name="Rectangle 24"/>
          <p:cNvSpPr>
            <a:spLocks noChangeArrowheads="1"/>
          </p:cNvSpPr>
          <p:nvPr/>
        </p:nvSpPr>
        <p:spPr bwMode="auto">
          <a:xfrm>
            <a:off x="1051519" y="4253363"/>
            <a:ext cx="1955800"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a:t>
            </a:r>
          </a:p>
        </p:txBody>
      </p:sp>
      <p:sp>
        <p:nvSpPr>
          <p:cNvPr id="30" name="Freeform 21"/>
          <p:cNvSpPr>
            <a:spLocks noEditPoints="1"/>
          </p:cNvSpPr>
          <p:nvPr/>
        </p:nvSpPr>
        <p:spPr bwMode="auto">
          <a:xfrm>
            <a:off x="10238487" y="4533912"/>
            <a:ext cx="320403" cy="327624"/>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31" name="Freeform 24"/>
          <p:cNvSpPr>
            <a:spLocks noEditPoints="1"/>
          </p:cNvSpPr>
          <p:nvPr/>
        </p:nvSpPr>
        <p:spPr bwMode="auto">
          <a:xfrm>
            <a:off x="8607757" y="2385624"/>
            <a:ext cx="317500" cy="299864"/>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32" name="Rectangle 24"/>
          <p:cNvSpPr>
            <a:spLocks noChangeArrowheads="1"/>
          </p:cNvSpPr>
          <p:nvPr/>
        </p:nvSpPr>
        <p:spPr bwMode="auto">
          <a:xfrm>
            <a:off x="4524243" y="4253363"/>
            <a:ext cx="1955800"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a:t>
            </a:r>
          </a:p>
        </p:txBody>
      </p:sp>
      <p:sp>
        <p:nvSpPr>
          <p:cNvPr id="33" name="Rectangle 24"/>
          <p:cNvSpPr>
            <a:spLocks noChangeArrowheads="1"/>
          </p:cNvSpPr>
          <p:nvPr/>
        </p:nvSpPr>
        <p:spPr bwMode="auto">
          <a:xfrm>
            <a:off x="7788605" y="4253363"/>
            <a:ext cx="1955800"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a:t>
            </a:r>
          </a:p>
        </p:txBody>
      </p:sp>
      <p:sp>
        <p:nvSpPr>
          <p:cNvPr id="34" name="Rectangle 24"/>
          <p:cNvSpPr>
            <a:spLocks noChangeArrowheads="1"/>
          </p:cNvSpPr>
          <p:nvPr/>
        </p:nvSpPr>
        <p:spPr bwMode="auto">
          <a:xfrm>
            <a:off x="2892061" y="2091193"/>
            <a:ext cx="1955800"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a:t>
            </a:r>
          </a:p>
        </p:txBody>
      </p:sp>
      <p:sp>
        <p:nvSpPr>
          <p:cNvPr id="35" name="Rectangle 24"/>
          <p:cNvSpPr>
            <a:spLocks noChangeArrowheads="1"/>
          </p:cNvSpPr>
          <p:nvPr/>
        </p:nvSpPr>
        <p:spPr bwMode="auto">
          <a:xfrm>
            <a:off x="6156424" y="2091193"/>
            <a:ext cx="1955800"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a:t>
            </a:r>
          </a:p>
        </p:txBody>
      </p:sp>
      <p:sp>
        <p:nvSpPr>
          <p:cNvPr id="36" name="Rectangle 24"/>
          <p:cNvSpPr>
            <a:spLocks noChangeArrowheads="1"/>
          </p:cNvSpPr>
          <p:nvPr/>
        </p:nvSpPr>
        <p:spPr bwMode="auto">
          <a:xfrm>
            <a:off x="9420787" y="2091193"/>
            <a:ext cx="1955800" cy="8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a:t>
            </a:r>
          </a:p>
        </p:txBody>
      </p:sp>
      <p:sp>
        <p:nvSpPr>
          <p:cNvPr id="37" name="Rectangle 24"/>
          <p:cNvSpPr>
            <a:spLocks noChangeArrowheads="1"/>
          </p:cNvSpPr>
          <p:nvPr/>
        </p:nvSpPr>
        <p:spPr bwMode="auto">
          <a:xfrm>
            <a:off x="1556509" y="346594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en-US" altLang="zh-CN" sz="1600" b="1" dirty="0">
                <a:solidFill>
                  <a:srgbClr val="FFFFFF"/>
                </a:solidFill>
                <a:latin typeface="Calibri"/>
                <a:ea typeface="宋体" panose="02010600030101010101" pitchFamily="2" charset="-122"/>
              </a:rPr>
              <a:t>STEP 01</a:t>
            </a:r>
            <a:endParaRPr lang="en-US" altLang="zh-CN" sz="1400" dirty="0">
              <a:solidFill>
                <a:srgbClr val="FFFFFF"/>
              </a:solidFill>
              <a:latin typeface="Calibri"/>
              <a:ea typeface="宋体" panose="02010600030101010101" pitchFamily="2" charset="-122"/>
            </a:endParaRPr>
          </a:p>
        </p:txBody>
      </p:sp>
      <p:sp>
        <p:nvSpPr>
          <p:cNvPr id="38" name="Rectangle 24"/>
          <p:cNvSpPr>
            <a:spLocks noChangeArrowheads="1"/>
          </p:cNvSpPr>
          <p:nvPr/>
        </p:nvSpPr>
        <p:spPr bwMode="auto">
          <a:xfrm>
            <a:off x="3397051" y="346594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en-US" altLang="zh-CN" sz="1600" b="1" dirty="0">
                <a:solidFill>
                  <a:srgbClr val="FFFFFF"/>
                </a:solidFill>
                <a:latin typeface="Calibri"/>
                <a:ea typeface="宋体" panose="02010600030101010101" pitchFamily="2" charset="-122"/>
              </a:rPr>
              <a:t>STEP 02</a:t>
            </a:r>
            <a:endParaRPr lang="en-US" altLang="zh-CN" sz="1400" dirty="0">
              <a:solidFill>
                <a:srgbClr val="FFFFFF"/>
              </a:solidFill>
              <a:latin typeface="Calibri"/>
              <a:ea typeface="宋体" panose="02010600030101010101" pitchFamily="2" charset="-122"/>
            </a:endParaRPr>
          </a:p>
        </p:txBody>
      </p:sp>
      <p:sp>
        <p:nvSpPr>
          <p:cNvPr id="39" name="Rectangle 24"/>
          <p:cNvSpPr>
            <a:spLocks noChangeArrowheads="1"/>
          </p:cNvSpPr>
          <p:nvPr/>
        </p:nvSpPr>
        <p:spPr bwMode="auto">
          <a:xfrm>
            <a:off x="5029233" y="346594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en-US" altLang="zh-CN" sz="1600" b="1" dirty="0">
                <a:solidFill>
                  <a:srgbClr val="FFFFFF"/>
                </a:solidFill>
                <a:latin typeface="Calibri"/>
                <a:ea typeface="宋体" panose="02010600030101010101" pitchFamily="2" charset="-122"/>
              </a:rPr>
              <a:t>STEP 03</a:t>
            </a:r>
            <a:endParaRPr lang="en-US" altLang="zh-CN" sz="1400" dirty="0">
              <a:solidFill>
                <a:srgbClr val="FFFFFF"/>
              </a:solidFill>
              <a:latin typeface="Calibri"/>
              <a:ea typeface="宋体" panose="02010600030101010101" pitchFamily="2" charset="-122"/>
            </a:endParaRPr>
          </a:p>
        </p:txBody>
      </p:sp>
      <p:sp>
        <p:nvSpPr>
          <p:cNvPr id="40" name="Rectangle 24"/>
          <p:cNvSpPr>
            <a:spLocks noChangeArrowheads="1"/>
          </p:cNvSpPr>
          <p:nvPr/>
        </p:nvSpPr>
        <p:spPr bwMode="auto">
          <a:xfrm>
            <a:off x="6659297" y="346594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en-US" altLang="zh-CN" sz="1600" b="1" dirty="0">
                <a:solidFill>
                  <a:srgbClr val="FFFFFF"/>
                </a:solidFill>
                <a:latin typeface="Calibri"/>
                <a:ea typeface="宋体" panose="02010600030101010101" pitchFamily="2" charset="-122"/>
              </a:rPr>
              <a:t>STEP 04</a:t>
            </a:r>
            <a:endParaRPr lang="en-US" altLang="zh-CN" sz="1400" dirty="0">
              <a:solidFill>
                <a:srgbClr val="FFFFFF"/>
              </a:solidFill>
              <a:latin typeface="Calibri"/>
              <a:ea typeface="宋体" panose="02010600030101010101" pitchFamily="2" charset="-122"/>
            </a:endParaRPr>
          </a:p>
        </p:txBody>
      </p:sp>
      <p:sp>
        <p:nvSpPr>
          <p:cNvPr id="41" name="Rectangle 24"/>
          <p:cNvSpPr>
            <a:spLocks noChangeArrowheads="1"/>
          </p:cNvSpPr>
          <p:nvPr/>
        </p:nvSpPr>
        <p:spPr bwMode="auto">
          <a:xfrm>
            <a:off x="8291480" y="346594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en-US" altLang="zh-CN" sz="1600" b="1" dirty="0">
                <a:solidFill>
                  <a:srgbClr val="FFFFFF"/>
                </a:solidFill>
                <a:latin typeface="Calibri"/>
                <a:ea typeface="宋体" panose="02010600030101010101" pitchFamily="2" charset="-122"/>
              </a:rPr>
              <a:t>STEP 05</a:t>
            </a:r>
            <a:endParaRPr lang="en-US" altLang="zh-CN" sz="1400" dirty="0">
              <a:solidFill>
                <a:srgbClr val="FFFFFF"/>
              </a:solidFill>
              <a:latin typeface="Calibri"/>
              <a:ea typeface="宋体" panose="02010600030101010101" pitchFamily="2" charset="-122"/>
            </a:endParaRPr>
          </a:p>
        </p:txBody>
      </p:sp>
      <p:sp>
        <p:nvSpPr>
          <p:cNvPr id="42" name="Rectangle 24"/>
          <p:cNvSpPr>
            <a:spLocks noChangeArrowheads="1"/>
          </p:cNvSpPr>
          <p:nvPr/>
        </p:nvSpPr>
        <p:spPr bwMode="auto">
          <a:xfrm>
            <a:off x="9925777" y="3465945"/>
            <a:ext cx="9458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en-US" altLang="zh-CN" sz="1600" b="1" dirty="0">
                <a:solidFill>
                  <a:srgbClr val="FFFFFF"/>
                </a:solidFill>
                <a:latin typeface="Calibri"/>
                <a:ea typeface="宋体" panose="02010600030101010101" pitchFamily="2" charset="-122"/>
              </a:rPr>
              <a:t>STEP 06</a:t>
            </a:r>
            <a:endParaRPr lang="en-US" altLang="zh-CN" sz="1400" dirty="0">
              <a:solidFill>
                <a:srgbClr val="FFFFFF"/>
              </a:solidFill>
              <a:latin typeface="Calibri"/>
              <a:ea typeface="宋体" panose="02010600030101010101" pitchFamily="2" charset="-122"/>
            </a:endParaRPr>
          </a:p>
        </p:txBody>
      </p:sp>
    </p:spTree>
    <p:extLst>
      <p:ext uri="{BB962C8B-B14F-4D97-AF65-F5344CB8AC3E}">
        <p14:creationId xmlns:p14="http://schemas.microsoft.com/office/powerpoint/2010/main" val="1268218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47"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1000"/>
                                        <p:tgtEl>
                                          <p:spTgt spid="34"/>
                                        </p:tgtEl>
                                      </p:cBhvr>
                                    </p:animEffect>
                                    <p:anim calcmode="lin" valueType="num">
                                      <p:cBhvr>
                                        <p:cTn id="72" dur="1000" fill="hold"/>
                                        <p:tgtEl>
                                          <p:spTgt spid="34"/>
                                        </p:tgtEl>
                                        <p:attrNameLst>
                                          <p:attrName>ppt_x</p:attrName>
                                        </p:attrNameLst>
                                      </p:cBhvr>
                                      <p:tavLst>
                                        <p:tav tm="0">
                                          <p:val>
                                            <p:strVal val="#ppt_x"/>
                                          </p:val>
                                        </p:tav>
                                        <p:tav tm="100000">
                                          <p:val>
                                            <p:strVal val="#ppt_x"/>
                                          </p:val>
                                        </p:tav>
                                      </p:tavLst>
                                    </p:anim>
                                    <p:anim calcmode="lin" valueType="num">
                                      <p:cBhvr>
                                        <p:cTn id="73" dur="1000" fill="hold"/>
                                        <p:tgtEl>
                                          <p:spTgt spid="34"/>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1000"/>
                                        <p:tgtEl>
                                          <p:spTgt spid="38"/>
                                        </p:tgtEl>
                                      </p:cBhvr>
                                    </p:animEffect>
                                    <p:anim calcmode="lin" valueType="num">
                                      <p:cBhvr>
                                        <p:cTn id="77" dur="1000" fill="hold"/>
                                        <p:tgtEl>
                                          <p:spTgt spid="38"/>
                                        </p:tgtEl>
                                        <p:attrNameLst>
                                          <p:attrName>ppt_x</p:attrName>
                                        </p:attrNameLst>
                                      </p:cBhvr>
                                      <p:tavLst>
                                        <p:tav tm="0">
                                          <p:val>
                                            <p:strVal val="#ppt_x"/>
                                          </p:val>
                                        </p:tav>
                                        <p:tav tm="100000">
                                          <p:val>
                                            <p:strVal val="#ppt_x"/>
                                          </p:val>
                                        </p:tav>
                                      </p:tavLst>
                                    </p:anim>
                                    <p:anim calcmode="lin" valueType="num">
                                      <p:cBhvr>
                                        <p:cTn id="78" dur="1000" fill="hold"/>
                                        <p:tgtEl>
                                          <p:spTgt spid="38"/>
                                        </p:tgtEl>
                                        <p:attrNameLst>
                                          <p:attrName>ppt_y</p:attrName>
                                        </p:attrNameLst>
                                      </p:cBhvr>
                                      <p:tavLst>
                                        <p:tav tm="0">
                                          <p:val>
                                            <p:strVal val="#ppt_y-.1"/>
                                          </p:val>
                                        </p:tav>
                                        <p:tav tm="100000">
                                          <p:val>
                                            <p:strVal val="#ppt_y"/>
                                          </p:val>
                                        </p:tav>
                                      </p:tavLst>
                                    </p:anim>
                                  </p:childTnLst>
                                </p:cTn>
                              </p:par>
                            </p:childTnLst>
                          </p:cTn>
                        </p:par>
                        <p:par>
                          <p:cTn id="79" fill="hold">
                            <p:stCondLst>
                              <p:cond delay="3500"/>
                            </p:stCondLst>
                            <p:childTnLst>
                              <p:par>
                                <p:cTn id="80" presetID="42" presetClass="entr" presetSubtype="0" fill="hold" grpId="0" nodeType="after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1000"/>
                                        <p:tgtEl>
                                          <p:spTgt spid="13"/>
                                        </p:tgtEl>
                                      </p:cBhvr>
                                    </p:animEffect>
                                    <p:anim calcmode="lin" valueType="num">
                                      <p:cBhvr>
                                        <p:cTn id="88" dur="1000" fill="hold"/>
                                        <p:tgtEl>
                                          <p:spTgt spid="13"/>
                                        </p:tgtEl>
                                        <p:attrNameLst>
                                          <p:attrName>ppt_x</p:attrName>
                                        </p:attrNameLst>
                                      </p:cBhvr>
                                      <p:tavLst>
                                        <p:tav tm="0">
                                          <p:val>
                                            <p:strVal val="#ppt_x"/>
                                          </p:val>
                                        </p:tav>
                                        <p:tav tm="100000">
                                          <p:val>
                                            <p:strVal val="#ppt_x"/>
                                          </p:val>
                                        </p:tav>
                                      </p:tavLst>
                                    </p:anim>
                                    <p:anim calcmode="lin" valueType="num">
                                      <p:cBhvr>
                                        <p:cTn id="89" dur="1000" fill="hold"/>
                                        <p:tgtEl>
                                          <p:spTgt spid="1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1000"/>
                                        <p:tgtEl>
                                          <p:spTgt spid="26"/>
                                        </p:tgtEl>
                                      </p:cBhvr>
                                    </p:animEffect>
                                    <p:anim calcmode="lin" valueType="num">
                                      <p:cBhvr>
                                        <p:cTn id="98" dur="1000" fill="hold"/>
                                        <p:tgtEl>
                                          <p:spTgt spid="26"/>
                                        </p:tgtEl>
                                        <p:attrNameLst>
                                          <p:attrName>ppt_x</p:attrName>
                                        </p:attrNameLst>
                                      </p:cBhvr>
                                      <p:tavLst>
                                        <p:tav tm="0">
                                          <p:val>
                                            <p:strVal val="#ppt_x"/>
                                          </p:val>
                                        </p:tav>
                                        <p:tav tm="100000">
                                          <p:val>
                                            <p:strVal val="#ppt_x"/>
                                          </p:val>
                                        </p:tav>
                                      </p:tavLst>
                                    </p:anim>
                                    <p:anim calcmode="lin" valueType="num">
                                      <p:cBhvr>
                                        <p:cTn id="99" dur="1000" fill="hold"/>
                                        <p:tgtEl>
                                          <p:spTgt spid="2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1000"/>
                                        <p:tgtEl>
                                          <p:spTgt spid="32"/>
                                        </p:tgtEl>
                                      </p:cBhvr>
                                    </p:animEffect>
                                    <p:anim calcmode="lin" valueType="num">
                                      <p:cBhvr>
                                        <p:cTn id="103" dur="1000" fill="hold"/>
                                        <p:tgtEl>
                                          <p:spTgt spid="32"/>
                                        </p:tgtEl>
                                        <p:attrNameLst>
                                          <p:attrName>ppt_x</p:attrName>
                                        </p:attrNameLst>
                                      </p:cBhvr>
                                      <p:tavLst>
                                        <p:tav tm="0">
                                          <p:val>
                                            <p:strVal val="#ppt_x"/>
                                          </p:val>
                                        </p:tav>
                                        <p:tav tm="100000">
                                          <p:val>
                                            <p:strVal val="#ppt_x"/>
                                          </p:val>
                                        </p:tav>
                                      </p:tavLst>
                                    </p:anim>
                                    <p:anim calcmode="lin" valueType="num">
                                      <p:cBhvr>
                                        <p:cTn id="104" dur="1000" fill="hold"/>
                                        <p:tgtEl>
                                          <p:spTgt spid="3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1000" fill="hold"/>
                                        <p:tgtEl>
                                          <p:spTgt spid="39"/>
                                        </p:tgtEl>
                                        <p:attrNameLst>
                                          <p:attrName>ppt_y</p:attrName>
                                        </p:attrNameLst>
                                      </p:cBhvr>
                                      <p:tavLst>
                                        <p:tav tm="0">
                                          <p:val>
                                            <p:strVal val="#ppt_y+.1"/>
                                          </p:val>
                                        </p:tav>
                                        <p:tav tm="100000">
                                          <p:val>
                                            <p:strVal val="#ppt_y"/>
                                          </p:val>
                                        </p:tav>
                                      </p:tavLst>
                                    </p:anim>
                                  </p:childTnLst>
                                </p:cTn>
                              </p:par>
                            </p:childTnLst>
                          </p:cTn>
                        </p:par>
                        <p:par>
                          <p:cTn id="110" fill="hold">
                            <p:stCondLst>
                              <p:cond delay="4500"/>
                            </p:stCondLst>
                            <p:childTnLst>
                              <p:par>
                                <p:cTn id="111" presetID="47" presetClass="entr" presetSubtype="0" fill="hold" grpId="0" nodeType="after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1000"/>
                                        <p:tgtEl>
                                          <p:spTgt spid="9"/>
                                        </p:tgtEl>
                                      </p:cBhvr>
                                    </p:animEffect>
                                    <p:anim calcmode="lin" valueType="num">
                                      <p:cBhvr>
                                        <p:cTn id="114" dur="1000" fill="hold"/>
                                        <p:tgtEl>
                                          <p:spTgt spid="9"/>
                                        </p:tgtEl>
                                        <p:attrNameLst>
                                          <p:attrName>ppt_x</p:attrName>
                                        </p:attrNameLst>
                                      </p:cBhvr>
                                      <p:tavLst>
                                        <p:tav tm="0">
                                          <p:val>
                                            <p:strVal val="#ppt_x"/>
                                          </p:val>
                                        </p:tav>
                                        <p:tav tm="100000">
                                          <p:val>
                                            <p:strVal val="#ppt_x"/>
                                          </p:val>
                                        </p:tav>
                                      </p:tavLst>
                                    </p:anim>
                                    <p:anim calcmode="lin" valueType="num">
                                      <p:cBhvr>
                                        <p:cTn id="115" dur="1000" fill="hold"/>
                                        <p:tgtEl>
                                          <p:spTgt spid="9"/>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1000"/>
                                        <p:tgtEl>
                                          <p:spTgt spid="14"/>
                                        </p:tgtEl>
                                      </p:cBhvr>
                                    </p:animEffect>
                                    <p:anim calcmode="lin" valueType="num">
                                      <p:cBhvr>
                                        <p:cTn id="119" dur="1000" fill="hold"/>
                                        <p:tgtEl>
                                          <p:spTgt spid="14"/>
                                        </p:tgtEl>
                                        <p:attrNameLst>
                                          <p:attrName>ppt_x</p:attrName>
                                        </p:attrNameLst>
                                      </p:cBhvr>
                                      <p:tavLst>
                                        <p:tav tm="0">
                                          <p:val>
                                            <p:strVal val="#ppt_x"/>
                                          </p:val>
                                        </p:tav>
                                        <p:tav tm="100000">
                                          <p:val>
                                            <p:strVal val="#ppt_x"/>
                                          </p:val>
                                        </p:tav>
                                      </p:tavLst>
                                    </p:anim>
                                    <p:anim calcmode="lin" valueType="num">
                                      <p:cBhvr>
                                        <p:cTn id="120" dur="1000" fill="hold"/>
                                        <p:tgtEl>
                                          <p:spTgt spid="14"/>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1000"/>
                                        <p:tgtEl>
                                          <p:spTgt spid="22"/>
                                        </p:tgtEl>
                                      </p:cBhvr>
                                    </p:animEffect>
                                    <p:anim calcmode="lin" valueType="num">
                                      <p:cBhvr>
                                        <p:cTn id="124" dur="1000" fill="hold"/>
                                        <p:tgtEl>
                                          <p:spTgt spid="22"/>
                                        </p:tgtEl>
                                        <p:attrNameLst>
                                          <p:attrName>ppt_x</p:attrName>
                                        </p:attrNameLst>
                                      </p:cBhvr>
                                      <p:tavLst>
                                        <p:tav tm="0">
                                          <p:val>
                                            <p:strVal val="#ppt_x"/>
                                          </p:val>
                                        </p:tav>
                                        <p:tav tm="100000">
                                          <p:val>
                                            <p:strVal val="#ppt_x"/>
                                          </p:val>
                                        </p:tav>
                                      </p:tavLst>
                                    </p:anim>
                                    <p:anim calcmode="lin" valueType="num">
                                      <p:cBhvr>
                                        <p:cTn id="125" dur="1000" fill="hold"/>
                                        <p:tgtEl>
                                          <p:spTgt spid="22"/>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fade">
                                      <p:cBhvr>
                                        <p:cTn id="128" dur="1000"/>
                                        <p:tgtEl>
                                          <p:spTgt spid="27"/>
                                        </p:tgtEl>
                                      </p:cBhvr>
                                    </p:animEffect>
                                    <p:anim calcmode="lin" valueType="num">
                                      <p:cBhvr>
                                        <p:cTn id="129" dur="1000" fill="hold"/>
                                        <p:tgtEl>
                                          <p:spTgt spid="27"/>
                                        </p:tgtEl>
                                        <p:attrNameLst>
                                          <p:attrName>ppt_x</p:attrName>
                                        </p:attrNameLst>
                                      </p:cBhvr>
                                      <p:tavLst>
                                        <p:tav tm="0">
                                          <p:val>
                                            <p:strVal val="#ppt_x"/>
                                          </p:val>
                                        </p:tav>
                                        <p:tav tm="100000">
                                          <p:val>
                                            <p:strVal val="#ppt_x"/>
                                          </p:val>
                                        </p:tav>
                                      </p:tavLst>
                                    </p:anim>
                                    <p:anim calcmode="lin" valueType="num">
                                      <p:cBhvr>
                                        <p:cTn id="130" dur="1000" fill="hold"/>
                                        <p:tgtEl>
                                          <p:spTgt spid="27"/>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fade">
                                      <p:cBhvr>
                                        <p:cTn id="133" dur="1000"/>
                                        <p:tgtEl>
                                          <p:spTgt spid="35"/>
                                        </p:tgtEl>
                                      </p:cBhvr>
                                    </p:animEffect>
                                    <p:anim calcmode="lin" valueType="num">
                                      <p:cBhvr>
                                        <p:cTn id="134" dur="1000" fill="hold"/>
                                        <p:tgtEl>
                                          <p:spTgt spid="35"/>
                                        </p:tgtEl>
                                        <p:attrNameLst>
                                          <p:attrName>ppt_x</p:attrName>
                                        </p:attrNameLst>
                                      </p:cBhvr>
                                      <p:tavLst>
                                        <p:tav tm="0">
                                          <p:val>
                                            <p:strVal val="#ppt_x"/>
                                          </p:val>
                                        </p:tav>
                                        <p:tav tm="100000">
                                          <p:val>
                                            <p:strVal val="#ppt_x"/>
                                          </p:val>
                                        </p:tav>
                                      </p:tavLst>
                                    </p:anim>
                                    <p:anim calcmode="lin" valueType="num">
                                      <p:cBhvr>
                                        <p:cTn id="135" dur="1000" fill="hold"/>
                                        <p:tgtEl>
                                          <p:spTgt spid="35"/>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childTnLst>
                          </p:cTn>
                        </p:par>
                        <p:par>
                          <p:cTn id="141" fill="hold">
                            <p:stCondLst>
                              <p:cond delay="5500"/>
                            </p:stCondLst>
                            <p:childTnLst>
                              <p:par>
                                <p:cTn id="142" presetID="42" presetClass="entr" presetSubtype="0" fill="hold" grpId="0" nodeType="after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fade">
                                      <p:cBhvr>
                                        <p:cTn id="144" dur="1000"/>
                                        <p:tgtEl>
                                          <p:spTgt spid="11"/>
                                        </p:tgtEl>
                                      </p:cBhvr>
                                    </p:animEffect>
                                    <p:anim calcmode="lin" valueType="num">
                                      <p:cBhvr>
                                        <p:cTn id="145" dur="1000" fill="hold"/>
                                        <p:tgtEl>
                                          <p:spTgt spid="11"/>
                                        </p:tgtEl>
                                        <p:attrNameLst>
                                          <p:attrName>ppt_x</p:attrName>
                                        </p:attrNameLst>
                                      </p:cBhvr>
                                      <p:tavLst>
                                        <p:tav tm="0">
                                          <p:val>
                                            <p:strVal val="#ppt_x"/>
                                          </p:val>
                                        </p:tav>
                                        <p:tav tm="100000">
                                          <p:val>
                                            <p:strVal val="#ppt_x"/>
                                          </p:val>
                                        </p:tav>
                                      </p:tavLst>
                                    </p:anim>
                                    <p:anim calcmode="lin" valueType="num">
                                      <p:cBhvr>
                                        <p:cTn id="146" dur="1000" fill="hold"/>
                                        <p:tgtEl>
                                          <p:spTgt spid="1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18"/>
                                        </p:tgtEl>
                                        <p:attrNameLst>
                                          <p:attrName>style.visibility</p:attrName>
                                        </p:attrNameLst>
                                      </p:cBhvr>
                                      <p:to>
                                        <p:strVal val="visible"/>
                                      </p:to>
                                    </p:set>
                                    <p:animEffect transition="in" filter="fade">
                                      <p:cBhvr>
                                        <p:cTn id="149" dur="1000"/>
                                        <p:tgtEl>
                                          <p:spTgt spid="18"/>
                                        </p:tgtEl>
                                      </p:cBhvr>
                                    </p:animEffect>
                                    <p:anim calcmode="lin" valueType="num">
                                      <p:cBhvr>
                                        <p:cTn id="150" dur="1000" fill="hold"/>
                                        <p:tgtEl>
                                          <p:spTgt spid="18"/>
                                        </p:tgtEl>
                                        <p:attrNameLst>
                                          <p:attrName>ppt_x</p:attrName>
                                        </p:attrNameLst>
                                      </p:cBhvr>
                                      <p:tavLst>
                                        <p:tav tm="0">
                                          <p:val>
                                            <p:strVal val="#ppt_x"/>
                                          </p:val>
                                        </p:tav>
                                        <p:tav tm="100000">
                                          <p:val>
                                            <p:strVal val="#ppt_x"/>
                                          </p:val>
                                        </p:tav>
                                      </p:tavLst>
                                    </p:anim>
                                    <p:anim calcmode="lin" valueType="num">
                                      <p:cBhvr>
                                        <p:cTn id="151" dur="1000" fill="hold"/>
                                        <p:tgtEl>
                                          <p:spTgt spid="18"/>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1000"/>
                                        <p:tgtEl>
                                          <p:spTgt spid="23"/>
                                        </p:tgtEl>
                                      </p:cBhvr>
                                    </p:animEffect>
                                    <p:anim calcmode="lin" valueType="num">
                                      <p:cBhvr>
                                        <p:cTn id="155" dur="1000" fill="hold"/>
                                        <p:tgtEl>
                                          <p:spTgt spid="23"/>
                                        </p:tgtEl>
                                        <p:attrNameLst>
                                          <p:attrName>ppt_x</p:attrName>
                                        </p:attrNameLst>
                                      </p:cBhvr>
                                      <p:tavLst>
                                        <p:tav tm="0">
                                          <p:val>
                                            <p:strVal val="#ppt_x"/>
                                          </p:val>
                                        </p:tav>
                                        <p:tav tm="100000">
                                          <p:val>
                                            <p:strVal val="#ppt_x"/>
                                          </p:val>
                                        </p:tav>
                                      </p:tavLst>
                                    </p:anim>
                                    <p:anim calcmode="lin" valueType="num">
                                      <p:cBhvr>
                                        <p:cTn id="156" dur="1000" fill="hold"/>
                                        <p:tgtEl>
                                          <p:spTgt spid="23"/>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1000" fill="hold"/>
                                        <p:tgtEl>
                                          <p:spTgt spid="31"/>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3"/>
                                        </p:tgtEl>
                                        <p:attrNameLst>
                                          <p:attrName>style.visibility</p:attrName>
                                        </p:attrNameLst>
                                      </p:cBhvr>
                                      <p:to>
                                        <p:strVal val="visible"/>
                                      </p:to>
                                    </p:set>
                                    <p:animEffect transition="in" filter="fade">
                                      <p:cBhvr>
                                        <p:cTn id="164" dur="1000"/>
                                        <p:tgtEl>
                                          <p:spTgt spid="33"/>
                                        </p:tgtEl>
                                      </p:cBhvr>
                                    </p:animEffect>
                                    <p:anim calcmode="lin" valueType="num">
                                      <p:cBhvr>
                                        <p:cTn id="165" dur="1000" fill="hold"/>
                                        <p:tgtEl>
                                          <p:spTgt spid="33"/>
                                        </p:tgtEl>
                                        <p:attrNameLst>
                                          <p:attrName>ppt_x</p:attrName>
                                        </p:attrNameLst>
                                      </p:cBhvr>
                                      <p:tavLst>
                                        <p:tav tm="0">
                                          <p:val>
                                            <p:strVal val="#ppt_x"/>
                                          </p:val>
                                        </p:tav>
                                        <p:tav tm="100000">
                                          <p:val>
                                            <p:strVal val="#ppt_x"/>
                                          </p:val>
                                        </p:tav>
                                      </p:tavLst>
                                    </p:anim>
                                    <p:anim calcmode="lin" valueType="num">
                                      <p:cBhvr>
                                        <p:cTn id="166" dur="1000" fill="hold"/>
                                        <p:tgtEl>
                                          <p:spTgt spid="33"/>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41"/>
                                        </p:tgtEl>
                                        <p:attrNameLst>
                                          <p:attrName>style.visibility</p:attrName>
                                        </p:attrNameLst>
                                      </p:cBhvr>
                                      <p:to>
                                        <p:strVal val="visible"/>
                                      </p:to>
                                    </p:set>
                                    <p:animEffect transition="in" filter="fade">
                                      <p:cBhvr>
                                        <p:cTn id="169" dur="1000"/>
                                        <p:tgtEl>
                                          <p:spTgt spid="41"/>
                                        </p:tgtEl>
                                      </p:cBhvr>
                                    </p:animEffect>
                                    <p:anim calcmode="lin" valueType="num">
                                      <p:cBhvr>
                                        <p:cTn id="170" dur="1000" fill="hold"/>
                                        <p:tgtEl>
                                          <p:spTgt spid="41"/>
                                        </p:tgtEl>
                                        <p:attrNameLst>
                                          <p:attrName>ppt_x</p:attrName>
                                        </p:attrNameLst>
                                      </p:cBhvr>
                                      <p:tavLst>
                                        <p:tav tm="0">
                                          <p:val>
                                            <p:strVal val="#ppt_x"/>
                                          </p:val>
                                        </p:tav>
                                        <p:tav tm="100000">
                                          <p:val>
                                            <p:strVal val="#ppt_x"/>
                                          </p:val>
                                        </p:tav>
                                      </p:tavLst>
                                    </p:anim>
                                    <p:anim calcmode="lin" valueType="num">
                                      <p:cBhvr>
                                        <p:cTn id="171" dur="1000" fill="hold"/>
                                        <p:tgtEl>
                                          <p:spTgt spid="41"/>
                                        </p:tgtEl>
                                        <p:attrNameLst>
                                          <p:attrName>ppt_y</p:attrName>
                                        </p:attrNameLst>
                                      </p:cBhvr>
                                      <p:tavLst>
                                        <p:tav tm="0">
                                          <p:val>
                                            <p:strVal val="#ppt_y+.1"/>
                                          </p:val>
                                        </p:tav>
                                        <p:tav tm="100000">
                                          <p:val>
                                            <p:strVal val="#ppt_y"/>
                                          </p:val>
                                        </p:tav>
                                      </p:tavLst>
                                    </p:anim>
                                  </p:childTnLst>
                                </p:cTn>
                              </p:par>
                            </p:childTnLst>
                          </p:cTn>
                        </p:par>
                        <p:par>
                          <p:cTn id="172" fill="hold">
                            <p:stCondLst>
                              <p:cond delay="6500"/>
                            </p:stCondLst>
                            <p:childTnLst>
                              <p:par>
                                <p:cTn id="173" presetID="47" presetClass="entr" presetSubtype="0" fill="hold" grpId="0" nodeType="afterEffect">
                                  <p:stCondLst>
                                    <p:cond delay="0"/>
                                  </p:stCondLst>
                                  <p:childTnLst>
                                    <p:set>
                                      <p:cBhvr>
                                        <p:cTn id="174" dur="1" fill="hold">
                                          <p:stCondLst>
                                            <p:cond delay="0"/>
                                          </p:stCondLst>
                                        </p:cTn>
                                        <p:tgtEl>
                                          <p:spTgt spid="15"/>
                                        </p:tgtEl>
                                        <p:attrNameLst>
                                          <p:attrName>style.visibility</p:attrName>
                                        </p:attrNameLst>
                                      </p:cBhvr>
                                      <p:to>
                                        <p:strVal val="visible"/>
                                      </p:to>
                                    </p:set>
                                    <p:animEffect transition="in" filter="fade">
                                      <p:cBhvr>
                                        <p:cTn id="175" dur="1000"/>
                                        <p:tgtEl>
                                          <p:spTgt spid="15"/>
                                        </p:tgtEl>
                                      </p:cBhvr>
                                    </p:animEffect>
                                    <p:anim calcmode="lin" valueType="num">
                                      <p:cBhvr>
                                        <p:cTn id="176" dur="1000" fill="hold"/>
                                        <p:tgtEl>
                                          <p:spTgt spid="15"/>
                                        </p:tgtEl>
                                        <p:attrNameLst>
                                          <p:attrName>ppt_x</p:attrName>
                                        </p:attrNameLst>
                                      </p:cBhvr>
                                      <p:tavLst>
                                        <p:tav tm="0">
                                          <p:val>
                                            <p:strVal val="#ppt_x"/>
                                          </p:val>
                                        </p:tav>
                                        <p:tav tm="100000">
                                          <p:val>
                                            <p:strVal val="#ppt_x"/>
                                          </p:val>
                                        </p:tav>
                                      </p:tavLst>
                                    </p:anim>
                                    <p:anim calcmode="lin" valueType="num">
                                      <p:cBhvr>
                                        <p:cTn id="177" dur="1000" fill="hold"/>
                                        <p:tgtEl>
                                          <p:spTgt spid="15"/>
                                        </p:tgtEl>
                                        <p:attrNameLst>
                                          <p:attrName>ppt_y</p:attrName>
                                        </p:attrNameLst>
                                      </p:cBhvr>
                                      <p:tavLst>
                                        <p:tav tm="0">
                                          <p:val>
                                            <p:strVal val="#ppt_y-.1"/>
                                          </p:val>
                                        </p:tav>
                                        <p:tav tm="100000">
                                          <p:val>
                                            <p:strVal val="#ppt_y"/>
                                          </p:val>
                                        </p:tav>
                                      </p:tavLst>
                                    </p:anim>
                                  </p:childTnLst>
                                </p:cTn>
                              </p:par>
                              <p:par>
                                <p:cTn id="178" presetID="47" presetClass="entr" presetSubtype="0" fill="hold" grpId="0" nodeType="withEffect">
                                  <p:stCondLst>
                                    <p:cond delay="0"/>
                                  </p:stCondLst>
                                  <p:childTnLst>
                                    <p:set>
                                      <p:cBhvr>
                                        <p:cTn id="179" dur="1" fill="hold">
                                          <p:stCondLst>
                                            <p:cond delay="0"/>
                                          </p:stCondLst>
                                        </p:cTn>
                                        <p:tgtEl>
                                          <p:spTgt spid="16"/>
                                        </p:tgtEl>
                                        <p:attrNameLst>
                                          <p:attrName>style.visibility</p:attrName>
                                        </p:attrNameLst>
                                      </p:cBhvr>
                                      <p:to>
                                        <p:strVal val="visible"/>
                                      </p:to>
                                    </p:set>
                                    <p:animEffect transition="in" filter="fade">
                                      <p:cBhvr>
                                        <p:cTn id="180" dur="1000"/>
                                        <p:tgtEl>
                                          <p:spTgt spid="16"/>
                                        </p:tgtEl>
                                      </p:cBhvr>
                                    </p:animEffect>
                                    <p:anim calcmode="lin" valueType="num">
                                      <p:cBhvr>
                                        <p:cTn id="181" dur="1000" fill="hold"/>
                                        <p:tgtEl>
                                          <p:spTgt spid="16"/>
                                        </p:tgtEl>
                                        <p:attrNameLst>
                                          <p:attrName>ppt_x</p:attrName>
                                        </p:attrNameLst>
                                      </p:cBhvr>
                                      <p:tavLst>
                                        <p:tav tm="0">
                                          <p:val>
                                            <p:strVal val="#ppt_x"/>
                                          </p:val>
                                        </p:tav>
                                        <p:tav tm="100000">
                                          <p:val>
                                            <p:strVal val="#ppt_x"/>
                                          </p:val>
                                        </p:tav>
                                      </p:tavLst>
                                    </p:anim>
                                    <p:anim calcmode="lin" valueType="num">
                                      <p:cBhvr>
                                        <p:cTn id="182" dur="1000" fill="hold"/>
                                        <p:tgtEl>
                                          <p:spTgt spid="16"/>
                                        </p:tgtEl>
                                        <p:attrNameLst>
                                          <p:attrName>ppt_y</p:attrName>
                                        </p:attrNameLst>
                                      </p:cBhvr>
                                      <p:tavLst>
                                        <p:tav tm="0">
                                          <p:val>
                                            <p:strVal val="#ppt_y-.1"/>
                                          </p:val>
                                        </p:tav>
                                        <p:tav tm="100000">
                                          <p:val>
                                            <p:strVal val="#ppt_y"/>
                                          </p:val>
                                        </p:tav>
                                      </p:tavLst>
                                    </p:anim>
                                  </p:childTnLst>
                                </p:cTn>
                              </p:par>
                              <p:par>
                                <p:cTn id="183" presetID="47" presetClass="entr" presetSubtype="0" fill="hold" grpId="0" nodeType="withEffect">
                                  <p:stCondLst>
                                    <p:cond delay="0"/>
                                  </p:stCondLst>
                                  <p:childTnLst>
                                    <p:set>
                                      <p:cBhvr>
                                        <p:cTn id="184" dur="1" fill="hold">
                                          <p:stCondLst>
                                            <p:cond delay="0"/>
                                          </p:stCondLst>
                                        </p:cTn>
                                        <p:tgtEl>
                                          <p:spTgt spid="24"/>
                                        </p:tgtEl>
                                        <p:attrNameLst>
                                          <p:attrName>style.visibility</p:attrName>
                                        </p:attrNameLst>
                                      </p:cBhvr>
                                      <p:to>
                                        <p:strVal val="visible"/>
                                      </p:to>
                                    </p:set>
                                    <p:animEffect transition="in" filter="fade">
                                      <p:cBhvr>
                                        <p:cTn id="185" dur="1000"/>
                                        <p:tgtEl>
                                          <p:spTgt spid="24"/>
                                        </p:tgtEl>
                                      </p:cBhvr>
                                    </p:animEffect>
                                    <p:anim calcmode="lin" valueType="num">
                                      <p:cBhvr>
                                        <p:cTn id="186" dur="1000" fill="hold"/>
                                        <p:tgtEl>
                                          <p:spTgt spid="24"/>
                                        </p:tgtEl>
                                        <p:attrNameLst>
                                          <p:attrName>ppt_x</p:attrName>
                                        </p:attrNameLst>
                                      </p:cBhvr>
                                      <p:tavLst>
                                        <p:tav tm="0">
                                          <p:val>
                                            <p:strVal val="#ppt_x"/>
                                          </p:val>
                                        </p:tav>
                                        <p:tav tm="100000">
                                          <p:val>
                                            <p:strVal val="#ppt_x"/>
                                          </p:val>
                                        </p:tav>
                                      </p:tavLst>
                                    </p:anim>
                                    <p:anim calcmode="lin" valueType="num">
                                      <p:cBhvr>
                                        <p:cTn id="187" dur="1000" fill="hold"/>
                                        <p:tgtEl>
                                          <p:spTgt spid="24"/>
                                        </p:tgtEl>
                                        <p:attrNameLst>
                                          <p:attrName>ppt_y</p:attrName>
                                        </p:attrNameLst>
                                      </p:cBhvr>
                                      <p:tavLst>
                                        <p:tav tm="0">
                                          <p:val>
                                            <p:strVal val="#ppt_y-.1"/>
                                          </p:val>
                                        </p:tav>
                                        <p:tav tm="100000">
                                          <p:val>
                                            <p:strVal val="#ppt_y"/>
                                          </p:val>
                                        </p:tav>
                                      </p:tavLst>
                                    </p:anim>
                                  </p:childTnLst>
                                </p:cTn>
                              </p:par>
                              <p:par>
                                <p:cTn id="188" presetID="47" presetClass="entr" presetSubtype="0" fill="hold" grpId="0" nodeType="withEffect">
                                  <p:stCondLst>
                                    <p:cond delay="0"/>
                                  </p:stCondLst>
                                  <p:childTnLst>
                                    <p:set>
                                      <p:cBhvr>
                                        <p:cTn id="189" dur="1" fill="hold">
                                          <p:stCondLst>
                                            <p:cond delay="0"/>
                                          </p:stCondLst>
                                        </p:cTn>
                                        <p:tgtEl>
                                          <p:spTgt spid="30"/>
                                        </p:tgtEl>
                                        <p:attrNameLst>
                                          <p:attrName>style.visibility</p:attrName>
                                        </p:attrNameLst>
                                      </p:cBhvr>
                                      <p:to>
                                        <p:strVal val="visible"/>
                                      </p:to>
                                    </p:set>
                                    <p:animEffect transition="in" filter="fade">
                                      <p:cBhvr>
                                        <p:cTn id="190" dur="1000"/>
                                        <p:tgtEl>
                                          <p:spTgt spid="30"/>
                                        </p:tgtEl>
                                      </p:cBhvr>
                                    </p:animEffect>
                                    <p:anim calcmode="lin" valueType="num">
                                      <p:cBhvr>
                                        <p:cTn id="191" dur="1000" fill="hold"/>
                                        <p:tgtEl>
                                          <p:spTgt spid="30"/>
                                        </p:tgtEl>
                                        <p:attrNameLst>
                                          <p:attrName>ppt_x</p:attrName>
                                        </p:attrNameLst>
                                      </p:cBhvr>
                                      <p:tavLst>
                                        <p:tav tm="0">
                                          <p:val>
                                            <p:strVal val="#ppt_x"/>
                                          </p:val>
                                        </p:tav>
                                        <p:tav tm="100000">
                                          <p:val>
                                            <p:strVal val="#ppt_x"/>
                                          </p:val>
                                        </p:tav>
                                      </p:tavLst>
                                    </p:anim>
                                    <p:anim calcmode="lin" valueType="num">
                                      <p:cBhvr>
                                        <p:cTn id="192" dur="1000" fill="hold"/>
                                        <p:tgtEl>
                                          <p:spTgt spid="30"/>
                                        </p:tgtEl>
                                        <p:attrNameLst>
                                          <p:attrName>ppt_y</p:attrName>
                                        </p:attrNameLst>
                                      </p:cBhvr>
                                      <p:tavLst>
                                        <p:tav tm="0">
                                          <p:val>
                                            <p:strVal val="#ppt_y-.1"/>
                                          </p:val>
                                        </p:tav>
                                        <p:tav tm="100000">
                                          <p:val>
                                            <p:strVal val="#ppt_y"/>
                                          </p:val>
                                        </p:tav>
                                      </p:tavLst>
                                    </p:anim>
                                  </p:childTnLst>
                                </p:cTn>
                              </p:par>
                              <p:par>
                                <p:cTn id="193" presetID="47" presetClass="entr" presetSubtype="0" fill="hold" grpId="0" nodeType="withEffect">
                                  <p:stCondLst>
                                    <p:cond delay="0"/>
                                  </p:stCondLst>
                                  <p:childTnLst>
                                    <p:set>
                                      <p:cBhvr>
                                        <p:cTn id="194" dur="1" fill="hold">
                                          <p:stCondLst>
                                            <p:cond delay="0"/>
                                          </p:stCondLst>
                                        </p:cTn>
                                        <p:tgtEl>
                                          <p:spTgt spid="36"/>
                                        </p:tgtEl>
                                        <p:attrNameLst>
                                          <p:attrName>style.visibility</p:attrName>
                                        </p:attrNameLst>
                                      </p:cBhvr>
                                      <p:to>
                                        <p:strVal val="visible"/>
                                      </p:to>
                                    </p:set>
                                    <p:animEffect transition="in" filter="fade">
                                      <p:cBhvr>
                                        <p:cTn id="195" dur="1000"/>
                                        <p:tgtEl>
                                          <p:spTgt spid="36"/>
                                        </p:tgtEl>
                                      </p:cBhvr>
                                    </p:animEffect>
                                    <p:anim calcmode="lin" valueType="num">
                                      <p:cBhvr>
                                        <p:cTn id="196" dur="1000" fill="hold"/>
                                        <p:tgtEl>
                                          <p:spTgt spid="36"/>
                                        </p:tgtEl>
                                        <p:attrNameLst>
                                          <p:attrName>ppt_x</p:attrName>
                                        </p:attrNameLst>
                                      </p:cBhvr>
                                      <p:tavLst>
                                        <p:tav tm="0">
                                          <p:val>
                                            <p:strVal val="#ppt_x"/>
                                          </p:val>
                                        </p:tav>
                                        <p:tav tm="100000">
                                          <p:val>
                                            <p:strVal val="#ppt_x"/>
                                          </p:val>
                                        </p:tav>
                                      </p:tavLst>
                                    </p:anim>
                                    <p:anim calcmode="lin" valueType="num">
                                      <p:cBhvr>
                                        <p:cTn id="197" dur="1000" fill="hold"/>
                                        <p:tgtEl>
                                          <p:spTgt spid="36"/>
                                        </p:tgtEl>
                                        <p:attrNameLst>
                                          <p:attrName>ppt_y</p:attrName>
                                        </p:attrNameLst>
                                      </p:cBhvr>
                                      <p:tavLst>
                                        <p:tav tm="0">
                                          <p:val>
                                            <p:strVal val="#ppt_y-.1"/>
                                          </p:val>
                                        </p:tav>
                                        <p:tav tm="100000">
                                          <p:val>
                                            <p:strVal val="#ppt_y"/>
                                          </p:val>
                                        </p:tav>
                                      </p:tavLst>
                                    </p:anim>
                                  </p:childTnLst>
                                </p:cTn>
                              </p:par>
                              <p:par>
                                <p:cTn id="198" presetID="47" presetClass="entr" presetSubtype="0" fill="hold" grpId="0" nodeType="withEffect">
                                  <p:stCondLst>
                                    <p:cond delay="0"/>
                                  </p:stCondLst>
                                  <p:childTnLst>
                                    <p:set>
                                      <p:cBhvr>
                                        <p:cTn id="199" dur="1" fill="hold">
                                          <p:stCondLst>
                                            <p:cond delay="0"/>
                                          </p:stCondLst>
                                        </p:cTn>
                                        <p:tgtEl>
                                          <p:spTgt spid="42"/>
                                        </p:tgtEl>
                                        <p:attrNameLst>
                                          <p:attrName>style.visibility</p:attrName>
                                        </p:attrNameLst>
                                      </p:cBhvr>
                                      <p:to>
                                        <p:strVal val="visible"/>
                                      </p:to>
                                    </p:set>
                                    <p:animEffect transition="in" filter="fade">
                                      <p:cBhvr>
                                        <p:cTn id="200" dur="1000"/>
                                        <p:tgtEl>
                                          <p:spTgt spid="42"/>
                                        </p:tgtEl>
                                      </p:cBhvr>
                                    </p:animEffect>
                                    <p:anim calcmode="lin" valueType="num">
                                      <p:cBhvr>
                                        <p:cTn id="201" dur="1000" fill="hold"/>
                                        <p:tgtEl>
                                          <p:spTgt spid="42"/>
                                        </p:tgtEl>
                                        <p:attrNameLst>
                                          <p:attrName>ppt_x</p:attrName>
                                        </p:attrNameLst>
                                      </p:cBhvr>
                                      <p:tavLst>
                                        <p:tav tm="0">
                                          <p:val>
                                            <p:strVal val="#ppt_x"/>
                                          </p:val>
                                        </p:tav>
                                        <p:tav tm="100000">
                                          <p:val>
                                            <p:strVal val="#ppt_x"/>
                                          </p:val>
                                        </p:tav>
                                      </p:tavLst>
                                    </p:anim>
                                    <p:anim calcmode="lin" valueType="num">
                                      <p:cBhvr>
                                        <p:cTn id="20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animBg="1"/>
      <p:bldP spid="31" grpId="0" animBg="1"/>
      <p:bldP spid="32" grpId="0"/>
      <p:bldP spid="33" grpId="0"/>
      <p:bldP spid="34" grpId="0"/>
      <p:bldP spid="35" grpId="0"/>
      <p:bldP spid="36" grpId="0"/>
      <p:bldP spid="37" grpId="0"/>
      <p:bldP spid="38" grpId="0"/>
      <p:bldP spid="39" grpId="0"/>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组合 4"/>
          <p:cNvGrpSpPr/>
          <p:nvPr/>
        </p:nvGrpSpPr>
        <p:grpSpPr>
          <a:xfrm>
            <a:off x="1164188" y="622441"/>
            <a:ext cx="1528413" cy="1528413"/>
            <a:chOff x="1602769" y="143838"/>
            <a:chExt cx="1331936" cy="1331936"/>
          </a:xfrm>
        </p:grpSpPr>
        <p:sp>
          <p:nvSpPr>
            <p:cNvPr id="4" name="椭圆 3"/>
            <p:cNvSpPr/>
            <p:nvPr/>
          </p:nvSpPr>
          <p:spPr>
            <a:xfrm>
              <a:off x="1602769" y="143838"/>
              <a:ext cx="1331936" cy="1331936"/>
            </a:xfrm>
            <a:prstGeom prst="ellipse">
              <a:avLst/>
            </a:prstGeom>
            <a:solidFill>
              <a:srgbClr val="6BC1D3"/>
            </a:solidFill>
            <a:ln w="165100">
              <a:solidFill>
                <a:srgbClr val="6BC1D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a:r>
                <a:rPr lang="zh-CN" altLang="en-US" sz="3600" dirty="0">
                  <a:solidFill>
                    <a:schemeClr val="bg1"/>
                  </a:solidFill>
                  <a:latin typeface="方正准圆简体" panose="03000509000000000000" pitchFamily="65" charset="-122"/>
                  <a:ea typeface="方正准圆简体" panose="03000509000000000000" pitchFamily="65" charset="-122"/>
                  <a:sym typeface="Calibri" pitchFamily="34" charset="0"/>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sp>
        <p:nvSpPr>
          <p:cNvPr id="9" name="Freeform 5"/>
          <p:cNvSpPr>
            <a:spLocks/>
          </p:cNvSpPr>
          <p:nvPr/>
        </p:nvSpPr>
        <p:spPr bwMode="auto">
          <a:xfrm>
            <a:off x="3177" y="3017035"/>
            <a:ext cx="12188825" cy="1446568"/>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12700" cap="flat">
            <a:solidFill>
              <a:srgbClr val="6BC1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zh-CN" altLang="en-US" sz="1867">
              <a:solidFill>
                <a:prstClr val="black"/>
              </a:solidFill>
              <a:latin typeface="Arial"/>
              <a:ea typeface="微软雅黑"/>
            </a:endParaRPr>
          </a:p>
        </p:txBody>
      </p:sp>
      <p:sp>
        <p:nvSpPr>
          <p:cNvPr id="45" name="矩形 68"/>
          <p:cNvSpPr>
            <a:spLocks noChangeArrowheads="1"/>
          </p:cNvSpPr>
          <p:nvPr/>
        </p:nvSpPr>
        <p:spPr bwMode="auto">
          <a:xfrm>
            <a:off x="6711647" y="1891280"/>
            <a:ext cx="2586627"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0"/>
              </a:spcBef>
              <a:buNone/>
            </a:pPr>
            <a:r>
              <a:rPr lang="zh-CN" altLang="en-US" sz="2000" dirty="0">
                <a:solidFill>
                  <a:srgbClr val="6BC1D3"/>
                </a:solidFill>
                <a:latin typeface="方正准圆简体" panose="03000509000000000000" pitchFamily="65" charset="-122"/>
                <a:ea typeface="方正准圆简体" panose="03000509000000000000" pitchFamily="65" charset="-122"/>
                <a:sym typeface="微软雅黑" pitchFamily="34" charset="-122"/>
              </a:rPr>
              <a:t>关键技术与实现难点</a:t>
            </a:r>
          </a:p>
        </p:txBody>
      </p:sp>
      <p:sp>
        <p:nvSpPr>
          <p:cNvPr id="46" name="矩形 64"/>
          <p:cNvSpPr>
            <a:spLocks noChangeArrowheads="1"/>
          </p:cNvSpPr>
          <p:nvPr/>
        </p:nvSpPr>
        <p:spPr bwMode="auto">
          <a:xfrm>
            <a:off x="4781451" y="4604165"/>
            <a:ext cx="2068801"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0"/>
              </a:spcBef>
              <a:buNone/>
            </a:pPr>
            <a:r>
              <a:rPr lang="zh-CN" altLang="en-US" sz="2000" dirty="0">
                <a:solidFill>
                  <a:srgbClr val="6BC1D3"/>
                </a:solidFill>
                <a:latin typeface="方正准圆简体" panose="03000509000000000000" pitchFamily="65" charset="-122"/>
                <a:ea typeface="方正准圆简体" panose="03000509000000000000" pitchFamily="65" charset="-122"/>
                <a:sym typeface="微软雅黑" pitchFamily="34" charset="-122"/>
              </a:rPr>
              <a:t>系统功能介绍</a:t>
            </a:r>
          </a:p>
        </p:txBody>
      </p:sp>
      <p:sp>
        <p:nvSpPr>
          <p:cNvPr id="51" name="矩形 68"/>
          <p:cNvSpPr>
            <a:spLocks noChangeArrowheads="1"/>
          </p:cNvSpPr>
          <p:nvPr/>
        </p:nvSpPr>
        <p:spPr bwMode="auto">
          <a:xfrm>
            <a:off x="9931263" y="4300318"/>
            <a:ext cx="988385"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ts val="0"/>
              </a:spcBef>
              <a:buNone/>
            </a:pPr>
            <a:r>
              <a:rPr lang="zh-CN" altLang="en-US" sz="2000" dirty="0">
                <a:solidFill>
                  <a:srgbClr val="6BC1D3"/>
                </a:solidFill>
                <a:latin typeface="方正准圆简体" panose="03000509000000000000" pitchFamily="65" charset="-122"/>
                <a:ea typeface="方正准圆简体" panose="03000509000000000000" pitchFamily="65" charset="-122"/>
                <a:sym typeface="微软雅黑" pitchFamily="34" charset="-122"/>
              </a:rPr>
              <a:t>总结</a:t>
            </a:r>
          </a:p>
        </p:txBody>
      </p:sp>
      <p:sp>
        <p:nvSpPr>
          <p:cNvPr id="2" name="矩形 1"/>
          <p:cNvSpPr/>
          <p:nvPr/>
        </p:nvSpPr>
        <p:spPr>
          <a:xfrm>
            <a:off x="1890821" y="4354479"/>
            <a:ext cx="764206" cy="32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4532057" y="4022727"/>
            <a:ext cx="764206" cy="32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21086058">
            <a:off x="7531905" y="3072148"/>
            <a:ext cx="764206" cy="32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rot="898557">
            <a:off x="9835622" y="3207913"/>
            <a:ext cx="919334" cy="388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73889">
            <a:off x="1921671" y="3460856"/>
            <a:ext cx="942680" cy="2199749"/>
          </a:xfrm>
          <a:prstGeom prst="rect">
            <a:avLst/>
          </a:prstGeom>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73889">
            <a:off x="4484764" y="3245414"/>
            <a:ext cx="942680" cy="2199749"/>
          </a:xfrm>
          <a:prstGeom prst="rect">
            <a:avLst/>
          </a:prstGeom>
        </p:spPr>
      </p:pic>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73889">
            <a:off x="7533621" y="2235014"/>
            <a:ext cx="942680" cy="2199749"/>
          </a:xfrm>
          <a:prstGeom prst="rect">
            <a:avLst/>
          </a:prstGeom>
        </p:spPr>
      </p:pic>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73889">
            <a:off x="9954116" y="2785848"/>
            <a:ext cx="942680" cy="2199749"/>
          </a:xfrm>
          <a:prstGeom prst="rect">
            <a:avLst/>
          </a:prstGeom>
        </p:spPr>
      </p:pic>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393759">
            <a:off x="4538964" y="1698759"/>
            <a:ext cx="941430" cy="1016342"/>
          </a:xfrm>
          <a:prstGeom prst="rect">
            <a:avLst/>
          </a:prstGeom>
        </p:spPr>
      </p:pic>
      <p:pic>
        <p:nvPicPr>
          <p:cNvPr id="82" name="图片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93759">
            <a:off x="3171901" y="2840415"/>
            <a:ext cx="429810" cy="498826"/>
          </a:xfrm>
          <a:prstGeom prst="rect">
            <a:avLst/>
          </a:prstGeom>
        </p:spPr>
      </p:pic>
      <p:sp>
        <p:nvSpPr>
          <p:cNvPr id="44" name="矩形 30"/>
          <p:cNvSpPr>
            <a:spLocks noChangeArrowheads="1"/>
          </p:cNvSpPr>
          <p:nvPr/>
        </p:nvSpPr>
        <p:spPr bwMode="auto">
          <a:xfrm>
            <a:off x="1862009" y="3098479"/>
            <a:ext cx="958085"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9" rIns="121917" bIns="6095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ts val="0"/>
              </a:spcBef>
              <a:buNone/>
            </a:pPr>
            <a:r>
              <a:rPr lang="zh-CN" altLang="en-US" sz="2000" dirty="0">
                <a:solidFill>
                  <a:srgbClr val="6BC1D3"/>
                </a:solidFill>
                <a:latin typeface="方正准圆简体" panose="03000509000000000000" pitchFamily="65" charset="-122"/>
                <a:ea typeface="方正准圆简体" panose="03000509000000000000" pitchFamily="65" charset="-122"/>
                <a:sym typeface="微软雅黑" pitchFamily="34" charset="-122"/>
              </a:rPr>
              <a:t>绪言</a:t>
            </a:r>
          </a:p>
        </p:txBody>
      </p:sp>
    </p:spTree>
    <p:extLst>
      <p:ext uri="{BB962C8B-B14F-4D97-AF65-F5344CB8AC3E}">
        <p14:creationId xmlns:p14="http://schemas.microsoft.com/office/powerpoint/2010/main" val="2448440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fallOve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110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nodeType="withEffect">
                                  <p:stCondLst>
                                    <p:cond delay="17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170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33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330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400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grpId="0" nodeType="withEffect">
                                  <p:stCondLst>
                                    <p:cond delay="41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200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par>
                                <p:cTn id="36" presetID="10" presetClass="entr" presetSubtype="0" fill="hold" nodeType="withEffect">
                                  <p:stCondLst>
                                    <p:cond delay="250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600"/>
                                        <p:tgtEl>
                                          <p:spTgt spid="8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p:bldP spid="46" grpId="0"/>
      <p:bldP spid="51"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92072" y="949271"/>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457369" y="1719880"/>
            <a:ext cx="3280945" cy="3540917"/>
            <a:chOff x="3761090" y="2476501"/>
            <a:chExt cx="1787040" cy="1928640"/>
          </a:xfrm>
        </p:grpSpPr>
        <p:cxnSp>
          <p:nvCxnSpPr>
            <p:cNvPr id="24" name="直接连接符 23"/>
            <p:cNvCxnSpPr/>
            <p:nvPr/>
          </p:nvCxnSpPr>
          <p:spPr>
            <a:xfrm flipH="1">
              <a:off x="3905250" y="2633101"/>
              <a:ext cx="745807" cy="249240"/>
            </a:xfrm>
            <a:prstGeom prst="line">
              <a:avLst/>
            </a:prstGeom>
            <a:noFill/>
            <a:ln w="63500" cap="flat" cmpd="sng" algn="ctr">
              <a:solidFill>
                <a:schemeClr val="bg1">
                  <a:lumMod val="85000"/>
                </a:schemeClr>
              </a:solidFill>
              <a:prstDash val="solid"/>
              <a:miter lim="800000"/>
            </a:ln>
            <a:effectLst/>
          </p:spPr>
        </p:cxnSp>
        <p:cxnSp>
          <p:nvCxnSpPr>
            <p:cNvPr id="25" name="直接连接符 24"/>
            <p:cNvCxnSpPr/>
            <p:nvPr/>
          </p:nvCxnSpPr>
          <p:spPr>
            <a:xfrm flipH="1">
              <a:off x="4712971" y="3886200"/>
              <a:ext cx="598169" cy="283921"/>
            </a:xfrm>
            <a:prstGeom prst="line">
              <a:avLst/>
            </a:prstGeom>
            <a:noFill/>
            <a:ln w="63500" cap="flat" cmpd="sng" algn="ctr">
              <a:solidFill>
                <a:srgbClr val="6BC1D3">
                  <a:alpha val="50000"/>
                </a:srgbClr>
              </a:solidFill>
              <a:prstDash val="solid"/>
              <a:miter lim="800000"/>
            </a:ln>
            <a:effectLst/>
          </p:spPr>
        </p:cxnSp>
        <p:cxnSp>
          <p:nvCxnSpPr>
            <p:cNvPr id="29" name="直接连接符 28"/>
            <p:cNvCxnSpPr/>
            <p:nvPr/>
          </p:nvCxnSpPr>
          <p:spPr>
            <a:xfrm flipH="1">
              <a:off x="3985260" y="3596640"/>
              <a:ext cx="670560" cy="236220"/>
            </a:xfrm>
            <a:prstGeom prst="line">
              <a:avLst/>
            </a:prstGeom>
            <a:noFill/>
            <a:ln w="63500" cap="flat" cmpd="sng" algn="ctr">
              <a:solidFill>
                <a:schemeClr val="bg1">
                  <a:lumMod val="85000"/>
                </a:schemeClr>
              </a:solidFill>
              <a:prstDash val="solid"/>
              <a:miter lim="800000"/>
            </a:ln>
            <a:effectLst/>
          </p:spPr>
        </p:cxnSp>
        <p:cxnSp>
          <p:nvCxnSpPr>
            <p:cNvPr id="30" name="直接连接符 29"/>
            <p:cNvCxnSpPr/>
            <p:nvPr/>
          </p:nvCxnSpPr>
          <p:spPr>
            <a:xfrm flipH="1">
              <a:off x="4652011" y="2918460"/>
              <a:ext cx="666749" cy="291541"/>
            </a:xfrm>
            <a:prstGeom prst="line">
              <a:avLst/>
            </a:prstGeom>
            <a:noFill/>
            <a:ln w="63500" cap="flat" cmpd="sng" algn="ctr">
              <a:solidFill>
                <a:schemeClr val="bg1">
                  <a:lumMod val="85000"/>
                </a:schemeClr>
              </a:solidFill>
              <a:prstDash val="solid"/>
              <a:miter lim="800000"/>
            </a:ln>
            <a:effectLst/>
          </p:spPr>
        </p:cxnSp>
        <p:cxnSp>
          <p:nvCxnSpPr>
            <p:cNvPr id="31" name="直接连接符 30"/>
            <p:cNvCxnSpPr/>
            <p:nvPr/>
          </p:nvCxnSpPr>
          <p:spPr>
            <a:xfrm flipH="1" flipV="1">
              <a:off x="4015740" y="3893820"/>
              <a:ext cx="579120" cy="259080"/>
            </a:xfrm>
            <a:prstGeom prst="line">
              <a:avLst/>
            </a:prstGeom>
            <a:noFill/>
            <a:ln w="63500" cap="flat" cmpd="sng" algn="ctr">
              <a:solidFill>
                <a:srgbClr val="6BC1D3">
                  <a:alpha val="50000"/>
                </a:srgbClr>
              </a:solidFill>
              <a:prstDash val="solid"/>
              <a:miter lim="800000"/>
            </a:ln>
            <a:effectLst/>
          </p:spPr>
        </p:cxnSp>
        <p:cxnSp>
          <p:nvCxnSpPr>
            <p:cNvPr id="32" name="直接连接符 31"/>
            <p:cNvCxnSpPr/>
            <p:nvPr/>
          </p:nvCxnSpPr>
          <p:spPr>
            <a:xfrm flipH="1" flipV="1">
              <a:off x="4641585" y="3589802"/>
              <a:ext cx="707655" cy="250678"/>
            </a:xfrm>
            <a:prstGeom prst="line">
              <a:avLst/>
            </a:prstGeom>
            <a:noFill/>
            <a:ln w="63500" cap="flat" cmpd="sng" algn="ctr">
              <a:solidFill>
                <a:schemeClr val="bg1">
                  <a:lumMod val="85000"/>
                </a:schemeClr>
              </a:solidFill>
              <a:prstDash val="solid"/>
              <a:miter lim="800000"/>
            </a:ln>
            <a:effectLst/>
          </p:spPr>
        </p:cxnSp>
        <p:cxnSp>
          <p:nvCxnSpPr>
            <p:cNvPr id="33" name="直接连接符 32"/>
            <p:cNvCxnSpPr/>
            <p:nvPr/>
          </p:nvCxnSpPr>
          <p:spPr>
            <a:xfrm flipH="1" flipV="1">
              <a:off x="4672065" y="2637302"/>
              <a:ext cx="707655" cy="250678"/>
            </a:xfrm>
            <a:prstGeom prst="line">
              <a:avLst/>
            </a:prstGeom>
            <a:noFill/>
            <a:ln w="63500" cap="flat" cmpd="sng" algn="ctr">
              <a:solidFill>
                <a:schemeClr val="bg1">
                  <a:lumMod val="85000"/>
                </a:schemeClr>
              </a:solidFill>
              <a:prstDash val="solid"/>
              <a:miter lim="800000"/>
            </a:ln>
            <a:effectLst/>
          </p:spPr>
        </p:cxnSp>
        <p:cxnSp>
          <p:nvCxnSpPr>
            <p:cNvPr id="34" name="直接连接符 33"/>
            <p:cNvCxnSpPr/>
            <p:nvPr/>
          </p:nvCxnSpPr>
          <p:spPr>
            <a:xfrm flipH="1" flipV="1">
              <a:off x="3970020" y="2903220"/>
              <a:ext cx="640080" cy="289560"/>
            </a:xfrm>
            <a:prstGeom prst="line">
              <a:avLst/>
            </a:prstGeom>
            <a:noFill/>
            <a:ln w="63500" cap="flat" cmpd="sng" algn="ctr">
              <a:solidFill>
                <a:schemeClr val="bg1">
                  <a:lumMod val="85000"/>
                </a:schemeClr>
              </a:solidFill>
              <a:prstDash val="solid"/>
              <a:miter lim="800000"/>
            </a:ln>
            <a:effectLst/>
          </p:spPr>
        </p:cxnSp>
        <p:cxnSp>
          <p:nvCxnSpPr>
            <p:cNvPr id="37" name="直接连接符 36"/>
            <p:cNvCxnSpPr/>
            <p:nvPr/>
          </p:nvCxnSpPr>
          <p:spPr>
            <a:xfrm>
              <a:off x="3927476" y="2917825"/>
              <a:ext cx="3174" cy="955675"/>
            </a:xfrm>
            <a:prstGeom prst="line">
              <a:avLst/>
            </a:prstGeom>
            <a:noFill/>
            <a:ln w="63500" cap="flat" cmpd="sng" algn="ctr">
              <a:solidFill>
                <a:schemeClr val="bg1">
                  <a:lumMod val="85000"/>
                </a:schemeClr>
              </a:solidFill>
              <a:prstDash val="solid"/>
              <a:miter lim="800000"/>
            </a:ln>
            <a:effectLst/>
          </p:spPr>
        </p:cxnSp>
        <p:cxnSp>
          <p:nvCxnSpPr>
            <p:cNvPr id="44" name="直接连接符 43"/>
            <p:cNvCxnSpPr/>
            <p:nvPr/>
          </p:nvCxnSpPr>
          <p:spPr>
            <a:xfrm>
              <a:off x="5400676" y="2917825"/>
              <a:ext cx="3174" cy="955675"/>
            </a:xfrm>
            <a:prstGeom prst="line">
              <a:avLst/>
            </a:prstGeom>
            <a:noFill/>
            <a:ln w="63500" cap="flat" cmpd="sng" algn="ctr">
              <a:solidFill>
                <a:schemeClr val="bg1">
                  <a:lumMod val="85000"/>
                </a:schemeClr>
              </a:solidFill>
              <a:prstDash val="solid"/>
              <a:miter lim="800000"/>
            </a:ln>
            <a:effectLst/>
          </p:spPr>
        </p:cxnSp>
        <p:cxnSp>
          <p:nvCxnSpPr>
            <p:cNvPr id="45" name="直接连接符 44"/>
            <p:cNvCxnSpPr/>
            <p:nvPr/>
          </p:nvCxnSpPr>
          <p:spPr>
            <a:xfrm>
              <a:off x="4660901" y="2705100"/>
              <a:ext cx="0" cy="1473200"/>
            </a:xfrm>
            <a:prstGeom prst="line">
              <a:avLst/>
            </a:prstGeom>
            <a:noFill/>
            <a:ln w="63500" cap="flat" cmpd="sng" algn="ctr">
              <a:solidFill>
                <a:schemeClr val="bg1">
                  <a:lumMod val="85000"/>
                </a:schemeClr>
              </a:solidFill>
              <a:prstDash val="solid"/>
              <a:miter lim="800000"/>
            </a:ln>
            <a:effectLst/>
          </p:spPr>
        </p:cxnSp>
        <p:sp>
          <p:nvSpPr>
            <p:cNvPr id="46" name="椭圆 45"/>
            <p:cNvSpPr>
              <a:spLocks noChangeAspect="1"/>
            </p:cNvSpPr>
            <p:nvPr/>
          </p:nvSpPr>
          <p:spPr>
            <a:xfrm>
              <a:off x="5224130" y="3749041"/>
              <a:ext cx="324000" cy="32400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a:spLocks noChangeAspect="1"/>
            </p:cNvSpPr>
            <p:nvPr/>
          </p:nvSpPr>
          <p:spPr>
            <a:xfrm>
              <a:off x="5224130" y="2720341"/>
              <a:ext cx="324000" cy="324000"/>
            </a:xfrm>
            <a:prstGeom prst="ellipse">
              <a:avLst/>
            </a:prstGeom>
            <a:solidFill>
              <a:srgbClr val="6BC1D3"/>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a:spLocks noChangeAspect="1"/>
            </p:cNvSpPr>
            <p:nvPr/>
          </p:nvSpPr>
          <p:spPr>
            <a:xfrm>
              <a:off x="3761090" y="3749041"/>
              <a:ext cx="324000" cy="324000"/>
            </a:xfrm>
            <a:prstGeom prst="ellipse">
              <a:avLst/>
            </a:prstGeom>
            <a:solidFill>
              <a:srgbClr val="6BC1D3"/>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a:spLocks noChangeAspect="1"/>
            </p:cNvSpPr>
            <p:nvPr/>
          </p:nvSpPr>
          <p:spPr>
            <a:xfrm>
              <a:off x="3761090" y="2720341"/>
              <a:ext cx="324000" cy="32400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a:spLocks noChangeAspect="1"/>
            </p:cNvSpPr>
            <p:nvPr/>
          </p:nvSpPr>
          <p:spPr>
            <a:xfrm>
              <a:off x="4494456" y="2476501"/>
              <a:ext cx="313200" cy="313200"/>
            </a:xfrm>
            <a:prstGeom prst="ellipse">
              <a:avLst/>
            </a:prstGeom>
            <a:solidFill>
              <a:schemeClr val="bg1">
                <a:lumMod val="85000"/>
              </a:schemeClr>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51" name="椭圆 50"/>
            <p:cNvSpPr>
              <a:spLocks noChangeAspect="1"/>
            </p:cNvSpPr>
            <p:nvPr/>
          </p:nvSpPr>
          <p:spPr>
            <a:xfrm>
              <a:off x="4494456" y="3070861"/>
              <a:ext cx="313200" cy="313200"/>
            </a:xfrm>
            <a:prstGeom prst="ellipse">
              <a:avLst/>
            </a:prstGeom>
            <a:solidFill>
              <a:schemeClr val="bg1">
                <a:lumMod val="85000"/>
              </a:schemeClr>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52" name="椭圆 51"/>
            <p:cNvSpPr>
              <a:spLocks noChangeAspect="1"/>
            </p:cNvSpPr>
            <p:nvPr/>
          </p:nvSpPr>
          <p:spPr>
            <a:xfrm>
              <a:off x="4494456" y="4091941"/>
              <a:ext cx="313200" cy="313200"/>
            </a:xfrm>
            <a:prstGeom prst="ellipse">
              <a:avLst/>
            </a:prstGeom>
            <a:solidFill>
              <a:schemeClr val="bg1">
                <a:lumMod val="85000"/>
              </a:schemeClr>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grpSp>
      <p:grpSp>
        <p:nvGrpSpPr>
          <p:cNvPr id="53" name="组合 52"/>
          <p:cNvGrpSpPr/>
          <p:nvPr/>
        </p:nvGrpSpPr>
        <p:grpSpPr>
          <a:xfrm>
            <a:off x="1444955" y="1622695"/>
            <a:ext cx="2680423" cy="1684299"/>
            <a:chOff x="390154" y="1526097"/>
            <a:chExt cx="2680423" cy="1684297"/>
          </a:xfrm>
        </p:grpSpPr>
        <p:sp>
          <p:nvSpPr>
            <p:cNvPr id="54" name="文本框 105"/>
            <p:cNvSpPr txBox="1"/>
            <p:nvPr/>
          </p:nvSpPr>
          <p:spPr>
            <a:xfrm>
              <a:off x="390155" y="1526097"/>
              <a:ext cx="2680422" cy="362343"/>
            </a:xfrm>
            <a:prstGeom prst="rect">
              <a:avLst/>
            </a:prstGeom>
            <a:noFill/>
          </p:spPr>
          <p:txBody>
            <a:bodyPr wrap="square" rtlCol="0">
              <a:spAutoFit/>
            </a:bodyPr>
            <a:lstStyle/>
            <a:p>
              <a:pPr lvl="0" defTabSz="1219170">
                <a:lnSpc>
                  <a:spcPct val="120000"/>
                </a:lnSpc>
              </a:pPr>
              <a:r>
                <a:rPr lang="zh-CN" altLang="en-US" sz="1600" b="1">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sp>
          <p:nvSpPr>
            <p:cNvPr id="55" name="文本框 106"/>
            <p:cNvSpPr txBox="1"/>
            <p:nvPr/>
          </p:nvSpPr>
          <p:spPr>
            <a:xfrm>
              <a:off x="390154" y="2149527"/>
              <a:ext cx="2680423" cy="1060867"/>
            </a:xfrm>
            <a:prstGeom prst="rect">
              <a:avLst/>
            </a:prstGeom>
            <a:noFill/>
          </p:spPr>
          <p:txBody>
            <a:bodyPr wrap="square" rtlCol="0">
              <a:spAutoFit/>
            </a:bodyPr>
            <a:lstStyle/>
            <a:p>
              <a:pPr lvl="0" defTabSz="1219170">
                <a:lnSpc>
                  <a:spcPct val="120000"/>
                </a:lnSpc>
              </a:pP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We have many PowerPoint </a:t>
              </a:r>
              <a:r>
                <a:rPr lang="zh-CN" altLang="en-US" sz="1067">
                  <a:solidFill>
                    <a:prstClr val="white">
                      <a:lumMod val="50000"/>
                    </a:prstClr>
                  </a:solidFill>
                  <a:latin typeface="微软雅黑 Light" panose="020B0502040204020203" pitchFamily="34" charset="-122"/>
                  <a:ea typeface="微软雅黑 Light" panose="020B0502040204020203" pitchFamily="34" charset="-122"/>
                </a:rPr>
                <a:t>templates</a:t>
              </a: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prstClr val="white">
                    <a:lumMod val="50000"/>
                  </a:prstClr>
                </a:solidFill>
                <a:latin typeface="微软雅黑 Light" panose="020B0502040204020203" pitchFamily="34" charset="-122"/>
                <a:ea typeface="微软雅黑 Light" panose="020B0502040204020203" pitchFamily="34" charset="-122"/>
              </a:endParaRPr>
            </a:p>
          </p:txBody>
        </p:sp>
      </p:grpSp>
      <p:grpSp>
        <p:nvGrpSpPr>
          <p:cNvPr id="56" name="组合 55"/>
          <p:cNvGrpSpPr/>
          <p:nvPr/>
        </p:nvGrpSpPr>
        <p:grpSpPr>
          <a:xfrm>
            <a:off x="8132957" y="1602598"/>
            <a:ext cx="2680423" cy="1747942"/>
            <a:chOff x="6093451" y="1506001"/>
            <a:chExt cx="2680423" cy="1747941"/>
          </a:xfrm>
        </p:grpSpPr>
        <p:sp>
          <p:nvSpPr>
            <p:cNvPr id="57" name="文本框 107"/>
            <p:cNvSpPr txBox="1"/>
            <p:nvPr/>
          </p:nvSpPr>
          <p:spPr>
            <a:xfrm>
              <a:off x="6093452" y="1506001"/>
              <a:ext cx="2680422" cy="362343"/>
            </a:xfrm>
            <a:prstGeom prst="rect">
              <a:avLst/>
            </a:prstGeom>
            <a:noFill/>
          </p:spPr>
          <p:txBody>
            <a:bodyPr wrap="square" rtlCol="0">
              <a:spAutoFit/>
            </a:bodyPr>
            <a:lstStyle/>
            <a:p>
              <a:pPr lvl="0" defTabSz="1219170">
                <a:lnSpc>
                  <a:spcPct val="120000"/>
                </a:lnSpc>
              </a:pPr>
              <a:r>
                <a:rPr lang="zh-CN" altLang="en-US" sz="1600" b="1">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sp>
          <p:nvSpPr>
            <p:cNvPr id="58" name="文本框 108"/>
            <p:cNvSpPr txBox="1"/>
            <p:nvPr/>
          </p:nvSpPr>
          <p:spPr>
            <a:xfrm>
              <a:off x="6093451" y="2193075"/>
              <a:ext cx="2680423" cy="1060867"/>
            </a:xfrm>
            <a:prstGeom prst="rect">
              <a:avLst/>
            </a:prstGeom>
            <a:noFill/>
          </p:spPr>
          <p:txBody>
            <a:bodyPr wrap="square" rtlCol="0">
              <a:spAutoFit/>
            </a:bodyPr>
            <a:lstStyle/>
            <a:p>
              <a:pPr lvl="0" defTabSz="1219170">
                <a:lnSpc>
                  <a:spcPct val="120000"/>
                </a:lnSpc>
              </a:pP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We have many PowerPoint </a:t>
              </a:r>
              <a:r>
                <a:rPr lang="zh-CN" altLang="en-US" sz="1067">
                  <a:solidFill>
                    <a:prstClr val="white">
                      <a:lumMod val="50000"/>
                    </a:prstClr>
                  </a:solidFill>
                  <a:latin typeface="微软雅黑 Light" panose="020B0502040204020203" pitchFamily="34" charset="-122"/>
                  <a:ea typeface="微软雅黑 Light" panose="020B0502040204020203" pitchFamily="34" charset="-122"/>
                </a:rPr>
                <a:t>templates</a:t>
              </a: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prstClr val="white">
                    <a:lumMod val="50000"/>
                  </a:prstClr>
                </a:solidFill>
                <a:latin typeface="微软雅黑 Light" panose="020B0502040204020203" pitchFamily="34" charset="-122"/>
                <a:ea typeface="微软雅黑 Light" panose="020B0502040204020203" pitchFamily="34" charset="-122"/>
              </a:endParaRPr>
            </a:p>
          </p:txBody>
        </p:sp>
      </p:grpSp>
      <p:grpSp>
        <p:nvGrpSpPr>
          <p:cNvPr id="59" name="组合 58"/>
          <p:cNvGrpSpPr/>
          <p:nvPr/>
        </p:nvGrpSpPr>
        <p:grpSpPr>
          <a:xfrm>
            <a:off x="1444956" y="4036316"/>
            <a:ext cx="2813025" cy="1673171"/>
            <a:chOff x="390154" y="1556241"/>
            <a:chExt cx="2813025" cy="1673170"/>
          </a:xfrm>
        </p:grpSpPr>
        <p:sp>
          <p:nvSpPr>
            <p:cNvPr id="60" name="文本框 112"/>
            <p:cNvSpPr txBox="1"/>
            <p:nvPr/>
          </p:nvSpPr>
          <p:spPr>
            <a:xfrm>
              <a:off x="390154" y="1556241"/>
              <a:ext cx="2813025" cy="362343"/>
            </a:xfrm>
            <a:prstGeom prst="rect">
              <a:avLst/>
            </a:prstGeom>
            <a:noFill/>
          </p:spPr>
          <p:txBody>
            <a:bodyPr wrap="square" rtlCol="0">
              <a:spAutoFit/>
            </a:bodyPr>
            <a:lstStyle/>
            <a:p>
              <a:pPr lvl="0" defTabSz="1219170">
                <a:lnSpc>
                  <a:spcPct val="120000"/>
                </a:lnSpc>
              </a:pPr>
              <a:r>
                <a:rPr lang="zh-CN" altLang="en-US" sz="1600" b="1">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sp>
          <p:nvSpPr>
            <p:cNvPr id="61" name="文本框 113"/>
            <p:cNvSpPr txBox="1"/>
            <p:nvPr/>
          </p:nvSpPr>
          <p:spPr>
            <a:xfrm>
              <a:off x="390154" y="2168544"/>
              <a:ext cx="2680422" cy="1060867"/>
            </a:xfrm>
            <a:prstGeom prst="rect">
              <a:avLst/>
            </a:prstGeom>
            <a:noFill/>
          </p:spPr>
          <p:txBody>
            <a:bodyPr wrap="square" rtlCol="0">
              <a:spAutoFit/>
            </a:bodyPr>
            <a:lstStyle/>
            <a:p>
              <a:pPr lvl="0" defTabSz="1219170">
                <a:lnSpc>
                  <a:spcPct val="120000"/>
                </a:lnSpc>
              </a:pP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We have many PowerPoint </a:t>
              </a:r>
              <a:r>
                <a:rPr lang="zh-CN" altLang="en-US" sz="1067">
                  <a:solidFill>
                    <a:prstClr val="white">
                      <a:lumMod val="50000"/>
                    </a:prstClr>
                  </a:solidFill>
                  <a:latin typeface="微软雅黑 Light" panose="020B0502040204020203" pitchFamily="34" charset="-122"/>
                  <a:ea typeface="微软雅黑 Light" panose="020B0502040204020203" pitchFamily="34" charset="-122"/>
                </a:rPr>
                <a:t>templates</a:t>
              </a: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prstClr val="white">
                    <a:lumMod val="50000"/>
                  </a:prstClr>
                </a:solidFill>
                <a:latin typeface="微软雅黑 Light" panose="020B0502040204020203" pitchFamily="34" charset="-122"/>
                <a:ea typeface="微软雅黑 Light" panose="020B0502040204020203" pitchFamily="34" charset="-122"/>
              </a:endParaRPr>
            </a:p>
          </p:txBody>
        </p:sp>
      </p:grpSp>
      <p:grpSp>
        <p:nvGrpSpPr>
          <p:cNvPr id="62" name="组合 61"/>
          <p:cNvGrpSpPr/>
          <p:nvPr/>
        </p:nvGrpSpPr>
        <p:grpSpPr>
          <a:xfrm>
            <a:off x="8132957" y="4026268"/>
            <a:ext cx="2833055" cy="1725540"/>
            <a:chOff x="6093451" y="1546193"/>
            <a:chExt cx="2833055" cy="1725539"/>
          </a:xfrm>
        </p:grpSpPr>
        <p:sp>
          <p:nvSpPr>
            <p:cNvPr id="63" name="文本框 115"/>
            <p:cNvSpPr txBox="1"/>
            <p:nvPr/>
          </p:nvSpPr>
          <p:spPr>
            <a:xfrm>
              <a:off x="6093452" y="1546193"/>
              <a:ext cx="2833054" cy="362343"/>
            </a:xfrm>
            <a:prstGeom prst="rect">
              <a:avLst/>
            </a:prstGeom>
            <a:noFill/>
          </p:spPr>
          <p:txBody>
            <a:bodyPr wrap="square" rtlCol="0">
              <a:spAutoFit/>
            </a:bodyPr>
            <a:lstStyle/>
            <a:p>
              <a:pPr lvl="0" defTabSz="1219170">
                <a:lnSpc>
                  <a:spcPct val="120000"/>
                </a:lnSpc>
              </a:pPr>
              <a:r>
                <a:rPr lang="zh-CN" altLang="en-US" sz="1600" b="1">
                  <a:solidFill>
                    <a:srgbClr val="FFFFFF">
                      <a:lumMod val="50000"/>
                    </a:srgbClr>
                  </a:solidFill>
                  <a:latin typeface="微软雅黑 Light" panose="020B0502040204020203" pitchFamily="34" charset="-122"/>
                  <a:ea typeface="微软雅黑 Light" panose="020B0502040204020203" pitchFamily="34" charset="-122"/>
                </a:rPr>
                <a:t>添加文字标题</a:t>
              </a:r>
            </a:p>
          </p:txBody>
        </p:sp>
        <p:sp>
          <p:nvSpPr>
            <p:cNvPr id="64" name="文本框 116"/>
            <p:cNvSpPr txBox="1"/>
            <p:nvPr/>
          </p:nvSpPr>
          <p:spPr>
            <a:xfrm>
              <a:off x="6093451" y="2210865"/>
              <a:ext cx="2680423" cy="1060867"/>
            </a:xfrm>
            <a:prstGeom prst="rect">
              <a:avLst/>
            </a:prstGeom>
            <a:noFill/>
          </p:spPr>
          <p:txBody>
            <a:bodyPr wrap="square" rtlCol="0">
              <a:spAutoFit/>
            </a:bodyPr>
            <a:lstStyle/>
            <a:p>
              <a:pPr lvl="0" defTabSz="1219170">
                <a:lnSpc>
                  <a:spcPct val="120000"/>
                </a:lnSpc>
              </a:pP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We have many PowerPoint </a:t>
              </a:r>
              <a:r>
                <a:rPr lang="zh-CN" altLang="en-US" sz="1067">
                  <a:solidFill>
                    <a:prstClr val="white">
                      <a:lumMod val="50000"/>
                    </a:prstClr>
                  </a:solidFill>
                  <a:latin typeface="微软雅黑 Light" panose="020B0502040204020203" pitchFamily="34" charset="-122"/>
                  <a:ea typeface="微软雅黑 Light" panose="020B0502040204020203" pitchFamily="34" charset="-122"/>
                </a:rPr>
                <a:t>templates</a:t>
              </a:r>
              <a:r>
                <a:rPr lang="en-US" altLang="zh-CN" sz="1067">
                  <a:solidFill>
                    <a:prstClr val="white">
                      <a:lumMod val="50000"/>
                    </a:prstClr>
                  </a:solidFill>
                  <a:latin typeface="微软雅黑 Light" panose="020B0502040204020203" pitchFamily="34" charset="-122"/>
                  <a:ea typeface="微软雅黑 Light" panose="020B0502040204020203" pitchFamily="34" charset="-122"/>
                </a:rPr>
                <a:t> that has been specifically designed to help anyone that is stepping into the world of PowerPoint for the very first time. </a:t>
              </a:r>
              <a:endParaRPr lang="zh-CN" altLang="en-US" sz="1067" dirty="0">
                <a:solidFill>
                  <a:prstClr val="white">
                    <a:lumMod val="50000"/>
                  </a:prstClr>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965647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49" presetClass="entr" presetSubtype="0" decel="10000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 calcmode="lin" valueType="num">
                                          <p:cBhvr>
                                            <p:cTn id="22" dur="500" fill="hold"/>
                                            <p:tgtEl>
                                              <p:spTgt spid="23"/>
                                            </p:tgtEl>
                                            <p:attrNameLst>
                                              <p:attrName>style.rotation</p:attrName>
                                            </p:attrNameLst>
                                          </p:cBhvr>
                                          <p:tavLst>
                                            <p:tav tm="0">
                                              <p:val>
                                                <p:fltVal val="360"/>
                                              </p:val>
                                            </p:tav>
                                            <p:tav tm="100000">
                                              <p:val>
                                                <p:fltVal val="0"/>
                                              </p:val>
                                            </p:tav>
                                          </p:tavLst>
                                        </p:anim>
                                        <p:animEffect transition="in" filter="fade">
                                          <p:cBhvr>
                                            <p:cTn id="23" dur="500"/>
                                            <p:tgtEl>
                                              <p:spTgt spid="23"/>
                                            </p:tgtEl>
                                          </p:cBhvr>
                                        </p:animEffect>
                                      </p:childTnLst>
                                    </p:cTn>
                                  </p:par>
                                </p:childTnLst>
                              </p:cTn>
                            </p:par>
                            <p:par>
                              <p:cTn id="24" fill="hold">
                                <p:stCondLst>
                                  <p:cond delay="2000"/>
                                </p:stCondLst>
                                <p:childTnLst>
                                  <p:par>
                                    <p:cTn id="25" presetID="2" presetClass="entr" presetSubtype="8" fill="hold" nodeType="afterEffect" p14:presetBounceEnd="30000">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14:bounceEnd="30000">
                                          <p:cBhvr additive="base">
                                            <p:cTn id="27" dur="500" fill="hold"/>
                                            <p:tgtEl>
                                              <p:spTgt spid="53"/>
                                            </p:tgtEl>
                                            <p:attrNameLst>
                                              <p:attrName>ppt_x</p:attrName>
                                            </p:attrNameLst>
                                          </p:cBhvr>
                                          <p:tavLst>
                                            <p:tav tm="0">
                                              <p:val>
                                                <p:strVal val="0-#ppt_w/2"/>
                                              </p:val>
                                            </p:tav>
                                            <p:tav tm="100000">
                                              <p:val>
                                                <p:strVal val="#ppt_x"/>
                                              </p:val>
                                            </p:tav>
                                          </p:tavLst>
                                        </p:anim>
                                        <p:anim calcmode="lin" valueType="num" p14:bounceEnd="30000">
                                          <p:cBhvr additive="base">
                                            <p:cTn id="28" dur="500" fill="hold"/>
                                            <p:tgtEl>
                                              <p:spTgt spid="5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14:presetBounceEnd="30000">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14:bounceEnd="30000">
                                          <p:cBhvr additive="base">
                                            <p:cTn id="32" dur="500" fill="hold"/>
                                            <p:tgtEl>
                                              <p:spTgt spid="56"/>
                                            </p:tgtEl>
                                            <p:attrNameLst>
                                              <p:attrName>ppt_x</p:attrName>
                                            </p:attrNameLst>
                                          </p:cBhvr>
                                          <p:tavLst>
                                            <p:tav tm="0">
                                              <p:val>
                                                <p:strVal val="1+#ppt_w/2"/>
                                              </p:val>
                                            </p:tav>
                                            <p:tav tm="100000">
                                              <p:val>
                                                <p:strVal val="#ppt_x"/>
                                              </p:val>
                                            </p:tav>
                                          </p:tavLst>
                                        </p:anim>
                                        <p:anim calcmode="lin" valueType="num" p14:bounceEnd="30000">
                                          <p:cBhvr additive="base">
                                            <p:cTn id="33" dur="500" fill="hold"/>
                                            <p:tgtEl>
                                              <p:spTgt spid="5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14:presetBounceEnd="30000">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14:bounceEnd="30000">
                                          <p:cBhvr additive="base">
                                            <p:cTn id="37" dur="500" fill="hold"/>
                                            <p:tgtEl>
                                              <p:spTgt spid="59"/>
                                            </p:tgtEl>
                                            <p:attrNameLst>
                                              <p:attrName>ppt_x</p:attrName>
                                            </p:attrNameLst>
                                          </p:cBhvr>
                                          <p:tavLst>
                                            <p:tav tm="0">
                                              <p:val>
                                                <p:strVal val="0-#ppt_w/2"/>
                                              </p:val>
                                            </p:tav>
                                            <p:tav tm="100000">
                                              <p:val>
                                                <p:strVal val="#ppt_x"/>
                                              </p:val>
                                            </p:tav>
                                          </p:tavLst>
                                        </p:anim>
                                        <p:anim calcmode="lin" valueType="num" p14:bounceEnd="30000">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14:presetBounceEnd="30000">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14:bounceEnd="30000">
                                          <p:cBhvr additive="base">
                                            <p:cTn id="42" dur="500" fill="hold"/>
                                            <p:tgtEl>
                                              <p:spTgt spid="62"/>
                                            </p:tgtEl>
                                            <p:attrNameLst>
                                              <p:attrName>ppt_x</p:attrName>
                                            </p:attrNameLst>
                                          </p:cBhvr>
                                          <p:tavLst>
                                            <p:tav tm="0">
                                              <p:val>
                                                <p:strVal val="1+#ppt_w/2"/>
                                              </p:val>
                                            </p:tav>
                                            <p:tav tm="100000">
                                              <p:val>
                                                <p:strVal val="#ppt_x"/>
                                              </p:val>
                                            </p:tav>
                                          </p:tavLst>
                                        </p:anim>
                                        <p:anim calcmode="lin" valueType="num" p14:bounceEnd="30000">
                                          <p:cBhvr additive="base">
                                            <p:cTn id="43"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49" presetClass="entr" presetSubtype="0" decel="10000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 calcmode="lin" valueType="num">
                                          <p:cBhvr>
                                            <p:cTn id="22" dur="500" fill="hold"/>
                                            <p:tgtEl>
                                              <p:spTgt spid="23"/>
                                            </p:tgtEl>
                                            <p:attrNameLst>
                                              <p:attrName>style.rotation</p:attrName>
                                            </p:attrNameLst>
                                          </p:cBhvr>
                                          <p:tavLst>
                                            <p:tav tm="0">
                                              <p:val>
                                                <p:fltVal val="360"/>
                                              </p:val>
                                            </p:tav>
                                            <p:tav tm="100000">
                                              <p:val>
                                                <p:fltVal val="0"/>
                                              </p:val>
                                            </p:tav>
                                          </p:tavLst>
                                        </p:anim>
                                        <p:animEffect transition="in" filter="fade">
                                          <p:cBhvr>
                                            <p:cTn id="23" dur="500"/>
                                            <p:tgtEl>
                                              <p:spTgt spid="23"/>
                                            </p:tgtEl>
                                          </p:cBhvr>
                                        </p:animEffect>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0-#ppt_w/2"/>
                                              </p:val>
                                            </p:tav>
                                            <p:tav tm="100000">
                                              <p:val>
                                                <p:strVal val="#ppt_x"/>
                                              </p:val>
                                            </p:tav>
                                          </p:tavLst>
                                        </p:anim>
                                        <p:anim calcmode="lin" valueType="num">
                                          <p:cBhvr additive="base">
                                            <p:cTn id="28" dur="500" fill="hold"/>
                                            <p:tgtEl>
                                              <p:spTgt spid="5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fill="hold"/>
                                            <p:tgtEl>
                                              <p:spTgt spid="56"/>
                                            </p:tgtEl>
                                            <p:attrNameLst>
                                              <p:attrName>ppt_x</p:attrName>
                                            </p:attrNameLst>
                                          </p:cBhvr>
                                          <p:tavLst>
                                            <p:tav tm="0">
                                              <p:val>
                                                <p:strVal val="1+#ppt_w/2"/>
                                              </p:val>
                                            </p:tav>
                                            <p:tav tm="100000">
                                              <p:val>
                                                <p:strVal val="#ppt_x"/>
                                              </p:val>
                                            </p:tav>
                                          </p:tavLst>
                                        </p:anim>
                                        <p:anim calcmode="lin" valueType="num">
                                          <p:cBhvr additive="base">
                                            <p:cTn id="33" dur="500" fill="hold"/>
                                            <p:tgtEl>
                                              <p:spTgt spid="5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0-#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additive="base">
                                            <p:cTn id="42" dur="500" fill="hold"/>
                                            <p:tgtEl>
                                              <p:spTgt spid="62"/>
                                            </p:tgtEl>
                                            <p:attrNameLst>
                                              <p:attrName>ppt_x</p:attrName>
                                            </p:attrNameLst>
                                          </p:cBhvr>
                                          <p:tavLst>
                                            <p:tav tm="0">
                                              <p:val>
                                                <p:strVal val="1+#ppt_w/2"/>
                                              </p:val>
                                            </p:tav>
                                            <p:tav tm="100000">
                                              <p:val>
                                                <p:strVal val="#ppt_x"/>
                                              </p:val>
                                            </p:tav>
                                          </p:tavLst>
                                        </p:anim>
                                        <p:anim calcmode="lin" valueType="num">
                                          <p:cBhvr additive="base">
                                            <p:cTn id="43"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356992"/>
            <a:ext cx="12192000" cy="45719"/>
            <a:chOff x="2190216" y="0"/>
            <a:chExt cx="7128792" cy="108012"/>
          </a:xfrm>
          <a:solidFill>
            <a:srgbClr val="6BC1D3"/>
          </a:solidFill>
        </p:grpSpPr>
        <p:sp>
          <p:nvSpPr>
            <p:cNvPr id="25" name="矩形 24"/>
            <p:cNvSpPr/>
            <p:nvPr/>
          </p:nvSpPr>
          <p:spPr>
            <a:xfrm>
              <a:off x="219021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6" name="矩形 25"/>
            <p:cNvSpPr/>
            <p:nvPr/>
          </p:nvSpPr>
          <p:spPr>
            <a:xfrm>
              <a:off x="3378348"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矩形 26"/>
            <p:cNvSpPr/>
            <p:nvPr/>
          </p:nvSpPr>
          <p:spPr>
            <a:xfrm>
              <a:off x="4566480"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矩形 27"/>
            <p:cNvSpPr/>
            <p:nvPr/>
          </p:nvSpPr>
          <p:spPr>
            <a:xfrm>
              <a:off x="5754612"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9" name="矩形 28"/>
            <p:cNvSpPr/>
            <p:nvPr/>
          </p:nvSpPr>
          <p:spPr>
            <a:xfrm>
              <a:off x="6942744"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0" name="矩形 29"/>
            <p:cNvSpPr/>
            <p:nvPr/>
          </p:nvSpPr>
          <p:spPr>
            <a:xfrm>
              <a:off x="813087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5" name="矩形 44"/>
          <p:cNvSpPr/>
          <p:nvPr/>
        </p:nvSpPr>
        <p:spPr>
          <a:xfrm>
            <a:off x="1200998" y="3263441"/>
            <a:ext cx="2429301" cy="30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807784" y="3569059"/>
            <a:ext cx="1444626" cy="1285993"/>
          </a:xfrm>
          <a:prstGeom prst="rect">
            <a:avLst/>
          </a:prstGeom>
        </p:spPr>
        <p:txBody>
          <a:bodyPr wrap="none">
            <a:spAutoFit/>
          </a:bodyPr>
          <a:lstStyle/>
          <a:p>
            <a:pPr marL="228594" indent="-228594" defTabSz="1219170">
              <a:lnSpc>
                <a:spcPct val="150000"/>
              </a:lnSpc>
              <a:buFont typeface="Wingdings" pitchFamily="2" charset="2"/>
              <a:buChar char="ü"/>
            </a:pPr>
            <a:r>
              <a:rPr lang="zh-CN" altLang="en-US" sz="1333">
                <a:ln w="6350">
                  <a:noFill/>
                </a:ln>
                <a:solidFill>
                  <a:srgbClr val="FFFFFF">
                    <a:lumMod val="50000"/>
                  </a:srgbClr>
                </a:solidFill>
                <a:latin typeface="Impact" pitchFamily="34" charset="0"/>
                <a:ea typeface="微软雅黑" pitchFamily="34" charset="-122"/>
              </a:rPr>
              <a:t>关键技术</a:t>
            </a:r>
          </a:p>
          <a:p>
            <a:pPr marL="228594" indent="-228594" defTabSz="1219170">
              <a:lnSpc>
                <a:spcPct val="150000"/>
              </a:lnSpc>
              <a:buFont typeface="Wingdings" pitchFamily="2" charset="2"/>
              <a:buChar char="ü"/>
            </a:pPr>
            <a:r>
              <a:rPr lang="zh-CN" altLang="en-US" sz="1333">
                <a:ln w="6350">
                  <a:noFill/>
                </a:ln>
                <a:solidFill>
                  <a:srgbClr val="FFFFFF">
                    <a:lumMod val="50000"/>
                  </a:srgbClr>
                </a:solidFill>
                <a:latin typeface="Impact" pitchFamily="34" charset="0"/>
                <a:ea typeface="微软雅黑" pitchFamily="34" charset="-122"/>
              </a:rPr>
              <a:t>实践难点</a:t>
            </a:r>
          </a:p>
          <a:p>
            <a:pPr marL="228594" indent="-228594" defTabSz="1219170">
              <a:lnSpc>
                <a:spcPct val="150000"/>
              </a:lnSpc>
              <a:buFont typeface="Wingdings" pitchFamily="2" charset="2"/>
              <a:buChar char="ü"/>
            </a:pPr>
            <a:r>
              <a:rPr lang="zh-CN" altLang="en-US" sz="1333">
                <a:ln w="6350">
                  <a:noFill/>
                </a:ln>
                <a:solidFill>
                  <a:srgbClr val="FFFFFF">
                    <a:lumMod val="50000"/>
                  </a:srgbClr>
                </a:solidFill>
                <a:latin typeface="Impact" pitchFamily="34" charset="0"/>
                <a:ea typeface="微软雅黑" pitchFamily="34" charset="-122"/>
              </a:rPr>
              <a:t>市场调研分析</a:t>
            </a:r>
          </a:p>
          <a:p>
            <a:pPr marL="228594" indent="-228594" defTabSz="1219170">
              <a:lnSpc>
                <a:spcPct val="150000"/>
              </a:lnSpc>
              <a:buFont typeface="Wingdings" pitchFamily="2" charset="2"/>
              <a:buChar char="ü"/>
            </a:pPr>
            <a:r>
              <a:rPr lang="zh-CN" altLang="en-US" sz="1333">
                <a:ln w="6350">
                  <a:noFill/>
                </a:ln>
                <a:solidFill>
                  <a:srgbClr val="FFFFFF">
                    <a:lumMod val="50000"/>
                  </a:srgbClr>
                </a:solidFill>
                <a:latin typeface="Impact" pitchFamily="34" charset="0"/>
                <a:ea typeface="微软雅黑" pitchFamily="34" charset="-122"/>
              </a:rPr>
              <a:t>案例对比分析</a:t>
            </a:r>
          </a:p>
        </p:txBody>
      </p:sp>
      <p:sp>
        <p:nvSpPr>
          <p:cNvPr id="22" name="矩形 21"/>
          <p:cNvSpPr/>
          <p:nvPr/>
        </p:nvSpPr>
        <p:spPr>
          <a:xfrm>
            <a:off x="7861807" y="2740221"/>
            <a:ext cx="3454986" cy="523220"/>
          </a:xfrm>
          <a:prstGeom prst="rect">
            <a:avLst/>
          </a:prstGeom>
        </p:spPr>
        <p:txBody>
          <a:bodyPr wrap="square">
            <a:spAutoFit/>
          </a:bodyPr>
          <a:lstStyle/>
          <a:p>
            <a:r>
              <a:rPr lang="zh-CN" altLang="en-US" sz="2800">
                <a:solidFill>
                  <a:srgbClr val="6BC1D3"/>
                </a:solidFill>
                <a:latin typeface="方正准圆简体" panose="03000509000000000000" pitchFamily="65" charset="-122"/>
                <a:ea typeface="方正准圆简体" panose="03000509000000000000" pitchFamily="65" charset="-122"/>
              </a:rPr>
              <a:t>关键技术与实践难点</a:t>
            </a:r>
          </a:p>
        </p:txBody>
      </p:sp>
      <p:sp>
        <p:nvSpPr>
          <p:cNvPr id="23" name="矩形 22"/>
          <p:cNvSpPr/>
          <p:nvPr/>
        </p:nvSpPr>
        <p:spPr>
          <a:xfrm>
            <a:off x="6807782" y="2567233"/>
            <a:ext cx="1196177" cy="769441"/>
          </a:xfrm>
          <a:prstGeom prst="rect">
            <a:avLst/>
          </a:prstGeom>
        </p:spPr>
        <p:txBody>
          <a:bodyPr wrap="square">
            <a:spAutoFit/>
          </a:bodyPr>
          <a:lstStyle/>
          <a:p>
            <a:r>
              <a:rPr lang="en-US" altLang="zh-CN" sz="4400">
                <a:solidFill>
                  <a:srgbClr val="6BC1D3"/>
                </a:solidFill>
                <a:latin typeface="造字工房朗倩（非商用）常规体" pitchFamily="50" charset="-122"/>
                <a:ea typeface="造字工房朗倩（非商用）常规体" pitchFamily="50" charset="-122"/>
              </a:rPr>
              <a:t>03</a:t>
            </a:r>
            <a:endParaRPr lang="zh-CN" altLang="en-US" sz="4400" dirty="0">
              <a:solidFill>
                <a:srgbClr val="6BC1D3"/>
              </a:solidFill>
              <a:latin typeface="造字工房朗倩（非商用）常规体" pitchFamily="50" charset="-122"/>
              <a:ea typeface="造字工房朗倩（非商用）常规体" pitchFamily="50" charset="-122"/>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664" y="3627543"/>
            <a:ext cx="2098460" cy="4563249"/>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3292" y="2376973"/>
            <a:ext cx="555294" cy="730976"/>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5939" y="4697288"/>
            <a:ext cx="429810" cy="498826"/>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37854" y="-247477"/>
            <a:ext cx="328631" cy="378191"/>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pic>
        <p:nvPicPr>
          <p:cNvPr id="31" name="图片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086" y="860597"/>
            <a:ext cx="2974761" cy="6941622"/>
          </a:xfrm>
          <a:prstGeom prst="rect">
            <a:avLst/>
          </a:prstGeom>
        </p:spPr>
      </p:pic>
    </p:spTree>
    <p:extLst>
      <p:ext uri="{BB962C8B-B14F-4D97-AF65-F5344CB8AC3E}">
        <p14:creationId xmlns:p14="http://schemas.microsoft.com/office/powerpoint/2010/main" val="1877049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0" presetClass="path" presetSubtype="0" accel="50000" decel="50000" fill="hold" nodeType="withEffect">
                                  <p:stCondLst>
                                    <p:cond delay="0"/>
                                  </p:stCondLst>
                                  <p:childTnLst>
                                    <p:animMotion origin="layout" path="M -0.39062 0.17754 C -0.34414 0.14976 -0.29544 0.00671 -0.24596 -0.02454 C -0.19635 -0.05579 -0.14231 -0.04514 -0.09361 -0.0095 C -0.04544 0.02638 -0.02317 0.00416 -4.79167E-6 -0.0007 " pathEditMode="relative" rAng="0" ptsTypes="AAAA">
                                      <p:cBhvr>
                                        <p:cTn id="16" dur="5000" fill="hold"/>
                                        <p:tgtEl>
                                          <p:spTgt spid="34"/>
                                        </p:tgtEl>
                                        <p:attrNameLst>
                                          <p:attrName>ppt_x</p:attrName>
                                          <p:attrName>ppt_y</p:attrName>
                                        </p:attrNameLst>
                                      </p:cBhvr>
                                      <p:rCtr x="19531" y="-11019"/>
                                    </p:animMotion>
                                  </p:childTnLst>
                                </p:cTn>
                              </p:par>
                              <p:par>
                                <p:cTn id="17" presetID="0" presetClass="path" presetSubtype="0" accel="50000" decel="50000" fill="hold" nodeType="withEffect">
                                  <p:stCondLst>
                                    <p:cond delay="0"/>
                                  </p:stCondLst>
                                  <p:childTnLst>
                                    <p:animMotion origin="layout" path="M -0.38815 0.12315 C -0.36133 0.1 -0.35847 0.08727 -0.33425 0.07917 C -0.31003 0.07083 -0.27813 0.09398 -0.24271 0.07361 C -0.20716 0.05347 -0.16042 -0.04074 -0.12136 -0.04259 C -0.08229 -0.04445 -0.03907 -0.01181 3.33333E-6 -0.00023 " pathEditMode="relative" rAng="0" ptsTypes="AAAAA">
                                      <p:cBhvr>
                                        <p:cTn id="18" dur="5000" fill="hold"/>
                                        <p:tgtEl>
                                          <p:spTgt spid="35"/>
                                        </p:tgtEl>
                                        <p:attrNameLst>
                                          <p:attrName>ppt_x</p:attrName>
                                          <p:attrName>ppt_y</p:attrName>
                                        </p:attrNameLst>
                                      </p:cBhvr>
                                      <p:rCtr x="19401" y="-8310"/>
                                    </p:animMotion>
                                  </p:childTnLst>
                                </p:cTn>
                              </p:par>
                              <p:par>
                                <p:cTn id="19" presetID="0" presetClass="path" presetSubtype="0" accel="50000" decel="50000" fill="hold" nodeType="withEffect">
                                  <p:stCondLst>
                                    <p:cond delay="0"/>
                                  </p:stCondLst>
                                  <p:childTnLst>
                                    <p:animMotion origin="layout" path="M -0.34114 0.4743 C -0.297 0.39513 -0.26836 0.42083 -0.24557 0.3706 C -0.22343 0.32152 -0.22291 0.2206 -0.20651 0.17662 C -0.18997 0.1324 -0.16718 0.13263 -0.14687 0.10601 C -0.12695 0.07893 -0.11914 0.03171 -0.08502 0.01643 C -0.05026 0.00092 -0.03099 0.00856 -3.125E-6 4.44444E-6 " pathEditMode="relative" rAng="0" ptsTypes="AAAAAA">
                                      <p:cBhvr>
                                        <p:cTn id="20" dur="5000" fill="hold"/>
                                        <p:tgtEl>
                                          <p:spTgt spid="37"/>
                                        </p:tgtEl>
                                        <p:attrNameLst>
                                          <p:attrName>ppt_x</p:attrName>
                                          <p:attrName>ppt_y</p:attrName>
                                        </p:attrNameLst>
                                      </p:cBhvr>
                                      <p:rCtr x="17057" y="-23727"/>
                                    </p:animMotion>
                                  </p:childTnLst>
                                </p:cTn>
                              </p:par>
                              <p:par>
                                <p:cTn id="21" presetID="0" presetClass="path" presetSubtype="0" accel="50000" decel="50000" fill="hold" nodeType="withEffect">
                                  <p:stCondLst>
                                    <p:cond delay="0"/>
                                  </p:stCondLst>
                                  <p:childTnLst>
                                    <p:animMotion origin="layout" path="M -0.54049 0.21621 C -0.41328 0.35857 -0.38971 0.20787 -0.3276 0.20348 C -0.26588 0.19931 -0.21185 0.21065 -0.1694 0.19074 C -0.12708 0.17084 -0.11797 0.13866 -0.07304 0.0838 C -0.02851 0.02871 -0.01979 0.0382 -1.875E-6 -4.07407E-6 " pathEditMode="relative" rAng="0" ptsTypes="AAAAA">
                                      <p:cBhvr>
                                        <p:cTn id="22" dur="5000" fill="hold"/>
                                        <p:tgtEl>
                                          <p:spTgt spid="38"/>
                                        </p:tgtEl>
                                        <p:attrNameLst>
                                          <p:attrName>ppt_x</p:attrName>
                                          <p:attrName>ppt_y</p:attrName>
                                        </p:attrNameLst>
                                      </p:cBhvr>
                                      <p:rCtr x="27018" y="-7755"/>
                                    </p:animMotion>
                                  </p:childTnLst>
                                </p:cTn>
                              </p:par>
                              <p:par>
                                <p:cTn id="23" presetID="0" presetClass="path" presetSubtype="0" accel="50000" decel="50000" fill="hold" nodeType="withEffect">
                                  <p:stCondLst>
                                    <p:cond delay="0"/>
                                  </p:stCondLst>
                                  <p:childTnLst>
                                    <p:animMotion origin="layout" path="M -0.51432 0.33634 C -0.45104 0.36157 -0.42226 0.44537 -0.32434 0.41203 C -0.22656 0.3787 -0.19869 0.26296 -0.15833 0.25532 C -0.11809 0.24745 -0.10338 0.2625 -0.08333 0.24282 C -0.06354 0.22291 -0.06914 0.17014 -0.05143 0.12384 C -0.03411 0.07731 -0.01718 0.04074 -4.58333E-6 3.33333E-6 " pathEditMode="relative" rAng="0" ptsTypes="AAAAAA">
                                      <p:cBhvr>
                                        <p:cTn id="24" dur="5000" fill="hold"/>
                                        <p:tgtEl>
                                          <p:spTgt spid="39"/>
                                        </p:tgtEl>
                                        <p:attrNameLst>
                                          <p:attrName>ppt_x</p:attrName>
                                          <p:attrName>ppt_y</p:attrName>
                                        </p:attrNameLst>
                                      </p:cBhvr>
                                      <p:rCtr x="25716" y="-12639"/>
                                    </p:animMotion>
                                  </p:childTnLst>
                                </p:cTn>
                              </p:par>
                              <p:par>
                                <p:cTn id="25" presetID="0" presetClass="path" presetSubtype="0" accel="50000" decel="50000" fill="hold" nodeType="withEffect">
                                  <p:stCondLst>
                                    <p:cond delay="0"/>
                                  </p:stCondLst>
                                  <p:childTnLst>
                                    <p:animMotion origin="layout" path="M -0.68932 0.57708 C -0.4138 0.64537 -0.46731 0.48148 -0.36875 0.4331 C -0.22356 0.3618 -0.24596 0.26204 -0.17994 0.18727 C -0.06979 0.06342 -0.05091 0.11528 -3.54167E-6 1.11111E-6 " pathEditMode="relative" rAng="0" ptsTypes="AAAA">
                                      <p:cBhvr>
                                        <p:cTn id="26" dur="5000" fill="hold"/>
                                        <p:tgtEl>
                                          <p:spTgt spid="41"/>
                                        </p:tgtEl>
                                        <p:attrNameLst>
                                          <p:attrName>ppt_x</p:attrName>
                                          <p:attrName>ppt_y</p:attrName>
                                        </p:attrNameLst>
                                      </p:cBhvr>
                                      <p:rCtr x="34466" y="-28032"/>
                                    </p:animMotion>
                                  </p:childTnLst>
                                </p:cTn>
                              </p:par>
                              <p:par>
                                <p:cTn id="27" presetID="0" presetClass="path" presetSubtype="0" accel="50000" decel="50000" fill="hold" nodeType="withEffect">
                                  <p:stCondLst>
                                    <p:cond delay="0"/>
                                  </p:stCondLst>
                                  <p:childTnLst>
                                    <p:animMotion origin="layout" path="M -0.63555 0.3213 C -0.59362 0.47894 -0.53945 0.51343 -0.49141 0.52963 C -0.44336 0.54606 -0.39531 0.43704 -0.34727 0.41921 C -0.29922 0.40139 -0.23998 0.45787 -0.20313 0.42245 C -0.16654 0.38681 -0.16393 0.28356 -0.12761 0.20602 C -0.09089 0.12801 -0.01706 0.13588 1.25E-6 6.93889E-18 " pathEditMode="relative" rAng="0" ptsTypes="AAAAAA">
                                      <p:cBhvr>
                                        <p:cTn id="28" dur="5000" fill="hold"/>
                                        <p:tgtEl>
                                          <p:spTgt spid="42"/>
                                        </p:tgtEl>
                                        <p:attrNameLst>
                                          <p:attrName>ppt_x</p:attrName>
                                          <p:attrName>ppt_y</p:attrName>
                                        </p:attrNameLst>
                                      </p:cBhvr>
                                      <p:rCtr x="31771" y="-5556"/>
                                    </p:animMotion>
                                  </p:childTnLst>
                                </p:cTn>
                              </p:par>
                              <p:par>
                                <p:cTn id="29" presetID="0" presetClass="path" presetSubtype="0" accel="50000" decel="50000" fill="hold" nodeType="withEffect">
                                  <p:stCondLst>
                                    <p:cond delay="0"/>
                                  </p:stCondLst>
                                  <p:childTnLst>
                                    <p:animMotion origin="layout" path="M -0.71745 0.4 C -0.67357 0.447 -0.61654 0.47778 -0.56524 0.45695 C -0.51407 0.43612 -0.4711 0.3088 -0.41055 0.27477 C -0.35013 0.24075 -0.25339 0.28565 -0.20235 0.25232 C -0.15131 0.21899 -0.1461 0.12686 -0.10456 0.07454 C -0.06381 0.02315 -0.06511 0.04445 4.375E-6 -4.44444E-6 " pathEditMode="relative" rAng="0" ptsTypes="AAAAAA">
                                      <p:cBhvr>
                                        <p:cTn id="30" dur="5000" fill="hold"/>
                                        <p:tgtEl>
                                          <p:spTgt spid="40"/>
                                        </p:tgtEl>
                                        <p:attrNameLst>
                                          <p:attrName>ppt_x</p:attrName>
                                          <p:attrName>ppt_y</p:attrName>
                                        </p:attrNameLst>
                                      </p:cBhvr>
                                      <p:rCtr x="35872" y="-16829"/>
                                    </p:animMotion>
                                  </p:childTnLst>
                                </p:cTn>
                              </p:par>
                              <p:par>
                                <p:cTn id="31" presetID="0" presetClass="path" presetSubtype="0" accel="50000" decel="50000" fill="hold" nodeType="withEffect">
                                  <p:stCondLst>
                                    <p:cond delay="0"/>
                                  </p:stCondLst>
                                  <p:childTnLst>
                                    <p:animMotion origin="layout" path="M -0.66002 0.55973 C -0.5802 0.46297 -0.4888 0.28843 -0.41901 0.27199 C -0.35039 0.25463 -0.32161 0.32176 -0.25325 0.29977 C -0.18567 0.27686 -0.17877 0.17593 -0.13815 0.12963 C -0.0983 0.08264 -0.04609 0.13889 -0.0233 0.10949 C -0.00065 0.07986 -0.00781 0.03727 -4.79167E-6 -3.7037E-6 " pathEditMode="relative" rAng="0" ptsTypes="AAAAAA">
                                      <p:cBhvr>
                                        <p:cTn id="32" dur="5000" fill="hold"/>
                                        <p:tgtEl>
                                          <p:spTgt spid="44"/>
                                        </p:tgtEl>
                                        <p:attrNameLst>
                                          <p:attrName>ppt_x</p:attrName>
                                          <p:attrName>ppt_y</p:attrName>
                                        </p:attrNameLst>
                                      </p:cBhvr>
                                      <p:rCtr x="32995" y="-27986"/>
                                    </p:animMotion>
                                  </p:childTnLst>
                                </p:cTn>
                              </p:par>
                              <p:par>
                                <p:cTn id="33" presetID="0" presetClass="path" presetSubtype="0" accel="50000" decel="50000" fill="hold" nodeType="withEffect">
                                  <p:stCondLst>
                                    <p:cond delay="0"/>
                                  </p:stCondLst>
                                  <p:childTnLst>
                                    <p:animMotion origin="layout" path="M -0.78502 0.68888 C -0.71015 0.61111 -0.64101 0.48703 -0.56028 0.45625 C -0.47968 0.42523 -0.39479 0.51782 -0.35573 0.47407 C -0.31679 0.42986 -0.31836 0.2956 -0.26653 0.23958 C -0.21471 0.1831 -0.1151 0.24537 -0.09023 0.2074 C -0.06549 0.16898 -0.08268 0.07245 -0.06093 0.03888 C -0.03919 0.00532 -0.02044 0.01273 -3.125E-6 4.81481E-6 " pathEditMode="relative" rAng="0" ptsTypes="AAAAAAA">
                                      <p:cBhvr>
                                        <p:cTn id="34" dur="5000" fill="hold"/>
                                        <p:tgtEl>
                                          <p:spTgt spid="43"/>
                                        </p:tgtEl>
                                        <p:attrNameLst>
                                          <p:attrName>ppt_x</p:attrName>
                                          <p:attrName>ppt_y</p:attrName>
                                        </p:attrNameLst>
                                      </p:cBhvr>
                                      <p:rCtr x="39245" y="-34444"/>
                                    </p:animMotion>
                                  </p:childTnLst>
                                </p:cTn>
                              </p:par>
                              <p:par>
                                <p:cTn id="35" presetID="37" presetClass="path" presetSubtype="0" accel="50000" decel="50000" fill="hold" nodeType="withEffect">
                                  <p:stCondLst>
                                    <p:cond delay="0"/>
                                  </p:stCondLst>
                                  <p:childTnLst>
                                    <p:animMotion origin="layout" path="M -0.27812 0.01412 C -0.25625 0.02731 -0.19466 0.05949 -0.14205 0.05833 C -0.08932 0.05717 -0.0358 0.00902 -2.29167E-6 3.7037E-6 " pathEditMode="relative" rAng="0" ptsTypes="AAA">
                                      <p:cBhvr>
                                        <p:cTn id="36" dur="5000" fill="hold"/>
                                        <p:tgtEl>
                                          <p:spTgt spid="36"/>
                                        </p:tgtEl>
                                        <p:attrNameLst>
                                          <p:attrName>ppt_x</p:attrName>
                                          <p:attrName>ppt_y</p:attrName>
                                        </p:attrNameLst>
                                      </p:cBhvr>
                                      <p:rCtr x="13906" y="1505"/>
                                    </p:animMotion>
                                  </p:childTnLst>
                                </p:cTn>
                              </p:par>
                            </p:childTnLst>
                          </p:cTn>
                        </p:par>
                        <p:par>
                          <p:cTn id="37" fill="hold">
                            <p:stCondLst>
                              <p:cond delay="50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5500"/>
                            </p:stCondLst>
                            <p:childTnLst>
                              <p:par>
                                <p:cTn id="42" presetID="22" presetClass="entr" presetSubtype="1" fill="hold"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6000"/>
                            </p:stCondLst>
                            <p:childTnLst>
                              <p:par>
                                <p:cTn id="46" presetID="42" presetClass="entr" presetSubtype="0" fill="hold" nodeType="afterEffect">
                                  <p:stCondLst>
                                    <p:cond delay="0"/>
                                  </p:stCondLst>
                                  <p:childTnLst>
                                    <p:set>
                                      <p:cBhvr>
                                        <p:cTn id="47" dur="1" fill="hold">
                                          <p:stCondLst>
                                            <p:cond delay="0"/>
                                          </p:stCondLst>
                                        </p:cTn>
                                        <p:tgtEl>
                                          <p:spTgt spid="22">
                                            <p:txEl>
                                              <p:pRg st="0" end="0"/>
                                            </p:txEl>
                                          </p:spTgt>
                                        </p:tgtEl>
                                        <p:attrNameLst>
                                          <p:attrName>style.visibility</p:attrName>
                                        </p:attrNameLst>
                                      </p:cBhvr>
                                      <p:to>
                                        <p:strVal val="visible"/>
                                      </p:to>
                                    </p:set>
                                    <p:animEffect transition="in" filter="fade">
                                      <p:cBhvr>
                                        <p:cTn id="48" dur="1000"/>
                                        <p:tgtEl>
                                          <p:spTgt spid="22">
                                            <p:txEl>
                                              <p:pRg st="0" end="0"/>
                                            </p:txEl>
                                          </p:spTgt>
                                        </p:tgtEl>
                                      </p:cBhvr>
                                    </p:animEffect>
                                    <p:anim calcmode="lin" valueType="num">
                                      <p:cBhvr>
                                        <p:cTn id="49"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22" presetClass="entr" presetSubtype="1" fill="hold" nodeType="afterEffect">
                                  <p:stCondLst>
                                    <p:cond delay="0"/>
                                  </p:stCondLst>
                                  <p:childTnLst>
                                    <p:set>
                                      <p:cBhvr>
                                        <p:cTn id="53" dur="1" fill="hold">
                                          <p:stCondLst>
                                            <p:cond delay="0"/>
                                          </p:stCondLst>
                                        </p:cTn>
                                        <p:tgtEl>
                                          <p:spTgt spid="21">
                                            <p:txEl>
                                              <p:pRg st="0" end="0"/>
                                            </p:txEl>
                                          </p:spTgt>
                                        </p:tgtEl>
                                        <p:attrNameLst>
                                          <p:attrName>style.visibility</p:attrName>
                                        </p:attrNameLst>
                                      </p:cBhvr>
                                      <p:to>
                                        <p:strVal val="visible"/>
                                      </p:to>
                                    </p:set>
                                    <p:animEffect transition="in" filter="wipe(up)">
                                      <p:cBhvr>
                                        <p:cTn id="54" dur="500"/>
                                        <p:tgtEl>
                                          <p:spTgt spid="21">
                                            <p:txEl>
                                              <p:pRg st="0" end="0"/>
                                            </p:txEl>
                                          </p:spTgt>
                                        </p:tgtEl>
                                      </p:cBhvr>
                                    </p:animEffect>
                                  </p:childTnLst>
                                </p:cTn>
                              </p:par>
                            </p:childTnLst>
                          </p:cTn>
                        </p:par>
                        <p:par>
                          <p:cTn id="55" fill="hold">
                            <p:stCondLst>
                              <p:cond delay="7500"/>
                            </p:stCondLst>
                            <p:childTnLst>
                              <p:par>
                                <p:cTn id="56" presetID="22" presetClass="entr" presetSubtype="1" fill="hold" nodeType="afterEffect">
                                  <p:stCondLst>
                                    <p:cond delay="0"/>
                                  </p:stCondLst>
                                  <p:childTnLst>
                                    <p:set>
                                      <p:cBhvr>
                                        <p:cTn id="57" dur="1" fill="hold">
                                          <p:stCondLst>
                                            <p:cond delay="0"/>
                                          </p:stCondLst>
                                        </p:cTn>
                                        <p:tgtEl>
                                          <p:spTgt spid="21">
                                            <p:txEl>
                                              <p:pRg st="1" end="1"/>
                                            </p:txEl>
                                          </p:spTgt>
                                        </p:tgtEl>
                                        <p:attrNameLst>
                                          <p:attrName>style.visibility</p:attrName>
                                        </p:attrNameLst>
                                      </p:cBhvr>
                                      <p:to>
                                        <p:strVal val="visible"/>
                                      </p:to>
                                    </p:set>
                                    <p:animEffect transition="in" filter="wipe(up)">
                                      <p:cBhvr>
                                        <p:cTn id="58" dur="500"/>
                                        <p:tgtEl>
                                          <p:spTgt spid="21">
                                            <p:txEl>
                                              <p:pRg st="1" end="1"/>
                                            </p:txEl>
                                          </p:spTgt>
                                        </p:tgtEl>
                                      </p:cBhvr>
                                    </p:animEffect>
                                  </p:childTnLst>
                                </p:cTn>
                              </p:par>
                            </p:childTnLst>
                          </p:cTn>
                        </p:par>
                        <p:par>
                          <p:cTn id="59" fill="hold">
                            <p:stCondLst>
                              <p:cond delay="8000"/>
                            </p:stCondLst>
                            <p:childTnLst>
                              <p:par>
                                <p:cTn id="60" presetID="22" presetClass="entr" presetSubtype="1" fill="hold" nodeType="afterEffect">
                                  <p:stCondLst>
                                    <p:cond delay="0"/>
                                  </p:stCondLst>
                                  <p:childTnLst>
                                    <p:set>
                                      <p:cBhvr>
                                        <p:cTn id="61" dur="1" fill="hold">
                                          <p:stCondLst>
                                            <p:cond delay="0"/>
                                          </p:stCondLst>
                                        </p:cTn>
                                        <p:tgtEl>
                                          <p:spTgt spid="21">
                                            <p:txEl>
                                              <p:pRg st="2" end="2"/>
                                            </p:txEl>
                                          </p:spTgt>
                                        </p:tgtEl>
                                        <p:attrNameLst>
                                          <p:attrName>style.visibility</p:attrName>
                                        </p:attrNameLst>
                                      </p:cBhvr>
                                      <p:to>
                                        <p:strVal val="visible"/>
                                      </p:to>
                                    </p:set>
                                    <p:animEffect transition="in" filter="wipe(up)">
                                      <p:cBhvr>
                                        <p:cTn id="62" dur="500"/>
                                        <p:tgtEl>
                                          <p:spTgt spid="21">
                                            <p:txEl>
                                              <p:pRg st="2" end="2"/>
                                            </p:txEl>
                                          </p:spTgt>
                                        </p:tgtEl>
                                      </p:cBhvr>
                                    </p:animEffect>
                                  </p:childTnLst>
                                </p:cTn>
                              </p:par>
                            </p:childTnLst>
                          </p:cTn>
                        </p:par>
                        <p:par>
                          <p:cTn id="63" fill="hold">
                            <p:stCondLst>
                              <p:cond delay="8500"/>
                            </p:stCondLst>
                            <p:childTnLst>
                              <p:par>
                                <p:cTn id="64" presetID="22" presetClass="entr" presetSubtype="1" fill="hold" nodeType="afterEffect">
                                  <p:stCondLst>
                                    <p:cond delay="0"/>
                                  </p:stCondLst>
                                  <p:childTnLst>
                                    <p:set>
                                      <p:cBhvr>
                                        <p:cTn id="65" dur="1" fill="hold">
                                          <p:stCondLst>
                                            <p:cond delay="0"/>
                                          </p:stCondLst>
                                        </p:cTn>
                                        <p:tgtEl>
                                          <p:spTgt spid="21">
                                            <p:txEl>
                                              <p:pRg st="3" end="3"/>
                                            </p:txEl>
                                          </p:spTgt>
                                        </p:tgtEl>
                                        <p:attrNameLst>
                                          <p:attrName>style.visibility</p:attrName>
                                        </p:attrNameLst>
                                      </p:cBhvr>
                                      <p:to>
                                        <p:strVal val="visible"/>
                                      </p:to>
                                    </p:set>
                                    <p:animEffect transition="in" filter="wipe(up)">
                                      <p:cBhvr>
                                        <p:cTn id="6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22</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sp>
        <p:nvSpPr>
          <p:cNvPr id="17" name="Freeform 17"/>
          <p:cNvSpPr>
            <a:spLocks noEditPoints="1"/>
          </p:cNvSpPr>
          <p:nvPr/>
        </p:nvSpPr>
        <p:spPr bwMode="auto">
          <a:xfrm>
            <a:off x="9411081" y="1836521"/>
            <a:ext cx="244432" cy="329203"/>
          </a:xfrm>
          <a:custGeom>
            <a:avLst/>
            <a:gdLst>
              <a:gd name="T0" fmla="*/ 47 w 65"/>
              <a:gd name="T1" fmla="*/ 6 h 87"/>
              <a:gd name="T2" fmla="*/ 53 w 65"/>
              <a:gd name="T3" fmla="*/ 40 h 87"/>
              <a:gd name="T4" fmla="*/ 47 w 65"/>
              <a:gd name="T5" fmla="*/ 55 h 87"/>
              <a:gd name="T6" fmla="*/ 17 w 65"/>
              <a:gd name="T7" fmla="*/ 55 h 87"/>
              <a:gd name="T8" fmla="*/ 11 w 65"/>
              <a:gd name="T9" fmla="*/ 40 h 87"/>
              <a:gd name="T10" fmla="*/ 17 w 65"/>
              <a:gd name="T11" fmla="*/ 6 h 87"/>
              <a:gd name="T12" fmla="*/ 18 w 65"/>
              <a:gd name="T13" fmla="*/ 28 h 87"/>
              <a:gd name="T14" fmla="*/ 47 w 65"/>
              <a:gd name="T15" fmla="*/ 28 h 87"/>
              <a:gd name="T16" fmla="*/ 42 w 65"/>
              <a:gd name="T17" fmla="*/ 11 h 87"/>
              <a:gd name="T18" fmla="*/ 22 w 65"/>
              <a:gd name="T19" fmla="*/ 11 h 87"/>
              <a:gd name="T20" fmla="*/ 18 w 65"/>
              <a:gd name="T21" fmla="*/ 28 h 87"/>
              <a:gd name="T22" fmla="*/ 47 w 65"/>
              <a:gd name="T23" fmla="*/ 32 h 87"/>
              <a:gd name="T24" fmla="*/ 18 w 65"/>
              <a:gd name="T25" fmla="*/ 40 h 87"/>
              <a:gd name="T26" fmla="*/ 22 w 65"/>
              <a:gd name="T27" fmla="*/ 50 h 87"/>
              <a:gd name="T28" fmla="*/ 42 w 65"/>
              <a:gd name="T29" fmla="*/ 50 h 87"/>
              <a:gd name="T30" fmla="*/ 47 w 65"/>
              <a:gd name="T31" fmla="*/ 32 h 87"/>
              <a:gd name="T32" fmla="*/ 12 w 65"/>
              <a:gd name="T33" fmla="*/ 87 h 87"/>
              <a:gd name="T34" fmla="*/ 32 w 65"/>
              <a:gd name="T35" fmla="*/ 87 h 87"/>
              <a:gd name="T36" fmla="*/ 52 w 65"/>
              <a:gd name="T37" fmla="*/ 87 h 87"/>
              <a:gd name="T38" fmla="*/ 52 w 65"/>
              <a:gd name="T39" fmla="*/ 80 h 87"/>
              <a:gd name="T40" fmla="*/ 35 w 65"/>
              <a:gd name="T41" fmla="*/ 72 h 87"/>
              <a:gd name="T42" fmla="*/ 62 w 65"/>
              <a:gd name="T43" fmla="*/ 52 h 87"/>
              <a:gd name="T44" fmla="*/ 65 w 65"/>
              <a:gd name="T45" fmla="*/ 30 h 87"/>
              <a:gd name="T46" fmla="*/ 58 w 65"/>
              <a:gd name="T47" fmla="*/ 30 h 87"/>
              <a:gd name="T48" fmla="*/ 56 w 65"/>
              <a:gd name="T49" fmla="*/ 50 h 87"/>
              <a:gd name="T50" fmla="*/ 32 w 65"/>
              <a:gd name="T51" fmla="*/ 66 h 87"/>
              <a:gd name="T52" fmla="*/ 14 w 65"/>
              <a:gd name="T53" fmla="*/ 58 h 87"/>
              <a:gd name="T54" fmla="*/ 6 w 65"/>
              <a:gd name="T55" fmla="*/ 40 h 87"/>
              <a:gd name="T56" fmla="*/ 3 w 65"/>
              <a:gd name="T57" fmla="*/ 27 h 87"/>
              <a:gd name="T58" fmla="*/ 0 w 65"/>
              <a:gd name="T59" fmla="*/ 40 h 87"/>
              <a:gd name="T60" fmla="*/ 9 w 65"/>
              <a:gd name="T61" fmla="*/ 63 h 87"/>
              <a:gd name="T62" fmla="*/ 29 w 65"/>
              <a:gd name="T63" fmla="*/ 72 h 87"/>
              <a:gd name="T64" fmla="*/ 12 w 65"/>
              <a:gd name="T65" fmla="*/ 80 h 87"/>
              <a:gd name="T66" fmla="*/ 12 w 65"/>
              <a:gd name="T6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 h="87">
                <a:moveTo>
                  <a:pt x="32" y="0"/>
                </a:moveTo>
                <a:cubicBezTo>
                  <a:pt x="38" y="0"/>
                  <a:pt x="43" y="2"/>
                  <a:pt x="47" y="6"/>
                </a:cubicBezTo>
                <a:cubicBezTo>
                  <a:pt x="51" y="10"/>
                  <a:pt x="53" y="15"/>
                  <a:pt x="53" y="21"/>
                </a:cubicBezTo>
                <a:cubicBezTo>
                  <a:pt x="53" y="40"/>
                  <a:pt x="53" y="40"/>
                  <a:pt x="53" y="40"/>
                </a:cubicBezTo>
                <a:cubicBezTo>
                  <a:pt x="53" y="46"/>
                  <a:pt x="51" y="51"/>
                  <a:pt x="47" y="55"/>
                </a:cubicBezTo>
                <a:cubicBezTo>
                  <a:pt x="47" y="55"/>
                  <a:pt x="47" y="55"/>
                  <a:pt x="47" y="55"/>
                </a:cubicBezTo>
                <a:cubicBezTo>
                  <a:pt x="43" y="59"/>
                  <a:pt x="38" y="61"/>
                  <a:pt x="32" y="61"/>
                </a:cubicBezTo>
                <a:cubicBezTo>
                  <a:pt x="26" y="61"/>
                  <a:pt x="21" y="59"/>
                  <a:pt x="17" y="55"/>
                </a:cubicBezTo>
                <a:cubicBezTo>
                  <a:pt x="17" y="55"/>
                  <a:pt x="17" y="55"/>
                  <a:pt x="17" y="55"/>
                </a:cubicBezTo>
                <a:cubicBezTo>
                  <a:pt x="13" y="51"/>
                  <a:pt x="11" y="46"/>
                  <a:pt x="11" y="40"/>
                </a:cubicBezTo>
                <a:cubicBezTo>
                  <a:pt x="11" y="21"/>
                  <a:pt x="11" y="21"/>
                  <a:pt x="11" y="21"/>
                </a:cubicBezTo>
                <a:cubicBezTo>
                  <a:pt x="11" y="15"/>
                  <a:pt x="13" y="10"/>
                  <a:pt x="17" y="6"/>
                </a:cubicBezTo>
                <a:cubicBezTo>
                  <a:pt x="21" y="2"/>
                  <a:pt x="26" y="0"/>
                  <a:pt x="32" y="0"/>
                </a:cubicBezTo>
                <a:close/>
                <a:moveTo>
                  <a:pt x="18" y="28"/>
                </a:moveTo>
                <a:cubicBezTo>
                  <a:pt x="18" y="28"/>
                  <a:pt x="18" y="28"/>
                  <a:pt x="18" y="28"/>
                </a:cubicBezTo>
                <a:cubicBezTo>
                  <a:pt x="47" y="28"/>
                  <a:pt x="47" y="28"/>
                  <a:pt x="47" y="28"/>
                </a:cubicBezTo>
                <a:cubicBezTo>
                  <a:pt x="47" y="21"/>
                  <a:pt x="47" y="21"/>
                  <a:pt x="47" y="21"/>
                </a:cubicBezTo>
                <a:cubicBezTo>
                  <a:pt x="47" y="17"/>
                  <a:pt x="45" y="13"/>
                  <a:pt x="42" y="11"/>
                </a:cubicBezTo>
                <a:cubicBezTo>
                  <a:pt x="40" y="8"/>
                  <a:pt x="36" y="6"/>
                  <a:pt x="32" y="6"/>
                </a:cubicBezTo>
                <a:cubicBezTo>
                  <a:pt x="28" y="6"/>
                  <a:pt x="25" y="8"/>
                  <a:pt x="22" y="11"/>
                </a:cubicBezTo>
                <a:cubicBezTo>
                  <a:pt x="19" y="13"/>
                  <a:pt x="18" y="17"/>
                  <a:pt x="18" y="21"/>
                </a:cubicBezTo>
                <a:cubicBezTo>
                  <a:pt x="18" y="28"/>
                  <a:pt x="18" y="28"/>
                  <a:pt x="18" y="28"/>
                </a:cubicBezTo>
                <a:close/>
                <a:moveTo>
                  <a:pt x="47" y="32"/>
                </a:moveTo>
                <a:cubicBezTo>
                  <a:pt x="47" y="32"/>
                  <a:pt x="47" y="32"/>
                  <a:pt x="47" y="32"/>
                </a:cubicBezTo>
                <a:cubicBezTo>
                  <a:pt x="18" y="32"/>
                  <a:pt x="18" y="32"/>
                  <a:pt x="18" y="32"/>
                </a:cubicBezTo>
                <a:cubicBezTo>
                  <a:pt x="18" y="40"/>
                  <a:pt x="18" y="40"/>
                  <a:pt x="18" y="40"/>
                </a:cubicBezTo>
                <a:cubicBezTo>
                  <a:pt x="18" y="44"/>
                  <a:pt x="19" y="47"/>
                  <a:pt x="22" y="50"/>
                </a:cubicBezTo>
                <a:cubicBezTo>
                  <a:pt x="22" y="50"/>
                  <a:pt x="22" y="50"/>
                  <a:pt x="22" y="50"/>
                </a:cubicBezTo>
                <a:cubicBezTo>
                  <a:pt x="25" y="53"/>
                  <a:pt x="28" y="54"/>
                  <a:pt x="32" y="54"/>
                </a:cubicBezTo>
                <a:cubicBezTo>
                  <a:pt x="36" y="54"/>
                  <a:pt x="40" y="53"/>
                  <a:pt x="42" y="50"/>
                </a:cubicBezTo>
                <a:cubicBezTo>
                  <a:pt x="45" y="48"/>
                  <a:pt x="47" y="44"/>
                  <a:pt x="47" y="40"/>
                </a:cubicBezTo>
                <a:cubicBezTo>
                  <a:pt x="47" y="32"/>
                  <a:pt x="47" y="32"/>
                  <a:pt x="47" y="32"/>
                </a:cubicBezTo>
                <a:close/>
                <a:moveTo>
                  <a:pt x="12" y="87"/>
                </a:moveTo>
                <a:cubicBezTo>
                  <a:pt x="12" y="87"/>
                  <a:pt x="12" y="87"/>
                  <a:pt x="12" y="87"/>
                </a:cubicBezTo>
                <a:cubicBezTo>
                  <a:pt x="32" y="87"/>
                  <a:pt x="32" y="87"/>
                  <a:pt x="32" y="87"/>
                </a:cubicBezTo>
                <a:cubicBezTo>
                  <a:pt x="32" y="87"/>
                  <a:pt x="32" y="87"/>
                  <a:pt x="32" y="87"/>
                </a:cubicBezTo>
                <a:cubicBezTo>
                  <a:pt x="32" y="87"/>
                  <a:pt x="32" y="87"/>
                  <a:pt x="32" y="87"/>
                </a:cubicBezTo>
                <a:cubicBezTo>
                  <a:pt x="52" y="87"/>
                  <a:pt x="52" y="87"/>
                  <a:pt x="52" y="87"/>
                </a:cubicBezTo>
                <a:cubicBezTo>
                  <a:pt x="54" y="87"/>
                  <a:pt x="55" y="86"/>
                  <a:pt x="55" y="84"/>
                </a:cubicBezTo>
                <a:cubicBezTo>
                  <a:pt x="55" y="82"/>
                  <a:pt x="54" y="80"/>
                  <a:pt x="52" y="80"/>
                </a:cubicBezTo>
                <a:cubicBezTo>
                  <a:pt x="35" y="80"/>
                  <a:pt x="35" y="80"/>
                  <a:pt x="35" y="80"/>
                </a:cubicBezTo>
                <a:cubicBezTo>
                  <a:pt x="35" y="72"/>
                  <a:pt x="35" y="72"/>
                  <a:pt x="35" y="72"/>
                </a:cubicBezTo>
                <a:cubicBezTo>
                  <a:pt x="43" y="71"/>
                  <a:pt x="50" y="68"/>
                  <a:pt x="55" y="63"/>
                </a:cubicBezTo>
                <a:cubicBezTo>
                  <a:pt x="58" y="60"/>
                  <a:pt x="60" y="56"/>
                  <a:pt x="62" y="52"/>
                </a:cubicBezTo>
                <a:cubicBezTo>
                  <a:pt x="64" y="49"/>
                  <a:pt x="65" y="44"/>
                  <a:pt x="65" y="40"/>
                </a:cubicBezTo>
                <a:cubicBezTo>
                  <a:pt x="65" y="30"/>
                  <a:pt x="65" y="30"/>
                  <a:pt x="65" y="30"/>
                </a:cubicBezTo>
                <a:cubicBezTo>
                  <a:pt x="65" y="28"/>
                  <a:pt x="63" y="27"/>
                  <a:pt x="61" y="27"/>
                </a:cubicBezTo>
                <a:cubicBezTo>
                  <a:pt x="59" y="27"/>
                  <a:pt x="58" y="28"/>
                  <a:pt x="58" y="30"/>
                </a:cubicBezTo>
                <a:cubicBezTo>
                  <a:pt x="58" y="40"/>
                  <a:pt x="58" y="40"/>
                  <a:pt x="58" y="40"/>
                </a:cubicBezTo>
                <a:cubicBezTo>
                  <a:pt x="58" y="43"/>
                  <a:pt x="57" y="47"/>
                  <a:pt x="56" y="50"/>
                </a:cubicBezTo>
                <a:cubicBezTo>
                  <a:pt x="55" y="53"/>
                  <a:pt x="53" y="56"/>
                  <a:pt x="50" y="58"/>
                </a:cubicBezTo>
                <a:cubicBezTo>
                  <a:pt x="46" y="63"/>
                  <a:pt x="39" y="66"/>
                  <a:pt x="32" y="66"/>
                </a:cubicBezTo>
                <a:cubicBezTo>
                  <a:pt x="29" y="66"/>
                  <a:pt x="25" y="65"/>
                  <a:pt x="22" y="64"/>
                </a:cubicBezTo>
                <a:cubicBezTo>
                  <a:pt x="19" y="62"/>
                  <a:pt x="16" y="61"/>
                  <a:pt x="14" y="58"/>
                </a:cubicBezTo>
                <a:cubicBezTo>
                  <a:pt x="12" y="56"/>
                  <a:pt x="10" y="53"/>
                  <a:pt x="8" y="50"/>
                </a:cubicBezTo>
                <a:cubicBezTo>
                  <a:pt x="7" y="47"/>
                  <a:pt x="6" y="43"/>
                  <a:pt x="6" y="40"/>
                </a:cubicBezTo>
                <a:cubicBezTo>
                  <a:pt x="6" y="30"/>
                  <a:pt x="6" y="30"/>
                  <a:pt x="6" y="30"/>
                </a:cubicBezTo>
                <a:cubicBezTo>
                  <a:pt x="6" y="28"/>
                  <a:pt x="5" y="27"/>
                  <a:pt x="3" y="27"/>
                </a:cubicBezTo>
                <a:cubicBezTo>
                  <a:pt x="1" y="27"/>
                  <a:pt x="0" y="28"/>
                  <a:pt x="0" y="30"/>
                </a:cubicBezTo>
                <a:cubicBezTo>
                  <a:pt x="0" y="40"/>
                  <a:pt x="0" y="40"/>
                  <a:pt x="0" y="40"/>
                </a:cubicBezTo>
                <a:cubicBezTo>
                  <a:pt x="0" y="44"/>
                  <a:pt x="1" y="49"/>
                  <a:pt x="2" y="52"/>
                </a:cubicBezTo>
                <a:cubicBezTo>
                  <a:pt x="4" y="56"/>
                  <a:pt x="6" y="60"/>
                  <a:pt x="9" y="63"/>
                </a:cubicBezTo>
                <a:cubicBezTo>
                  <a:pt x="12" y="66"/>
                  <a:pt x="16" y="68"/>
                  <a:pt x="20" y="70"/>
                </a:cubicBezTo>
                <a:cubicBezTo>
                  <a:pt x="23" y="71"/>
                  <a:pt x="26" y="72"/>
                  <a:pt x="29" y="72"/>
                </a:cubicBezTo>
                <a:cubicBezTo>
                  <a:pt x="29" y="80"/>
                  <a:pt x="29" y="80"/>
                  <a:pt x="29" y="80"/>
                </a:cubicBezTo>
                <a:cubicBezTo>
                  <a:pt x="12" y="80"/>
                  <a:pt x="12" y="80"/>
                  <a:pt x="12" y="80"/>
                </a:cubicBezTo>
                <a:cubicBezTo>
                  <a:pt x="10" y="80"/>
                  <a:pt x="9" y="82"/>
                  <a:pt x="9" y="84"/>
                </a:cubicBezTo>
                <a:cubicBezTo>
                  <a:pt x="9" y="86"/>
                  <a:pt x="10" y="87"/>
                  <a:pt x="12" y="87"/>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8" name="Freeform 18"/>
          <p:cNvSpPr>
            <a:spLocks noEditPoints="1"/>
          </p:cNvSpPr>
          <p:nvPr/>
        </p:nvSpPr>
        <p:spPr bwMode="auto">
          <a:xfrm>
            <a:off x="8697469" y="4394449"/>
            <a:ext cx="327507" cy="268477"/>
          </a:xfrm>
          <a:custGeom>
            <a:avLst/>
            <a:gdLst>
              <a:gd name="T0" fmla="*/ 76 w 87"/>
              <a:gd name="T1" fmla="*/ 27 h 71"/>
              <a:gd name="T2" fmla="*/ 69 w 87"/>
              <a:gd name="T3" fmla="*/ 27 h 71"/>
              <a:gd name="T4" fmla="*/ 21 w 87"/>
              <a:gd name="T5" fmla="*/ 11 h 71"/>
              <a:gd name="T6" fmla="*/ 10 w 87"/>
              <a:gd name="T7" fmla="*/ 11 h 71"/>
              <a:gd name="T8" fmla="*/ 20 w 87"/>
              <a:gd name="T9" fmla="*/ 12 h 71"/>
              <a:gd name="T10" fmla="*/ 6 w 87"/>
              <a:gd name="T11" fmla="*/ 12 h 71"/>
              <a:gd name="T12" fmla="*/ 6 w 87"/>
              <a:gd name="T13" fmla="*/ 9 h 71"/>
              <a:gd name="T14" fmla="*/ 8 w 87"/>
              <a:gd name="T15" fmla="*/ 7 h 71"/>
              <a:gd name="T16" fmla="*/ 24 w 87"/>
              <a:gd name="T17" fmla="*/ 2 h 71"/>
              <a:gd name="T18" fmla="*/ 60 w 87"/>
              <a:gd name="T19" fmla="*/ 0 h 71"/>
              <a:gd name="T20" fmla="*/ 67 w 87"/>
              <a:gd name="T21" fmla="*/ 12 h 71"/>
              <a:gd name="T22" fmla="*/ 87 w 87"/>
              <a:gd name="T23" fmla="*/ 16 h 71"/>
              <a:gd name="T24" fmla="*/ 87 w 87"/>
              <a:gd name="T25" fmla="*/ 68 h 71"/>
              <a:gd name="T26" fmla="*/ 84 w 87"/>
              <a:gd name="T27" fmla="*/ 71 h 71"/>
              <a:gd name="T28" fmla="*/ 0 w 87"/>
              <a:gd name="T29" fmla="*/ 68 h 71"/>
              <a:gd name="T30" fmla="*/ 0 w 87"/>
              <a:gd name="T31" fmla="*/ 16 h 71"/>
              <a:gd name="T32" fmla="*/ 3 w 87"/>
              <a:gd name="T33" fmla="*/ 12 h 71"/>
              <a:gd name="T34" fmla="*/ 44 w 87"/>
              <a:gd name="T35" fmla="*/ 26 h 71"/>
              <a:gd name="T36" fmla="*/ 52 w 87"/>
              <a:gd name="T37" fmla="*/ 29 h 71"/>
              <a:gd name="T38" fmla="*/ 44 w 87"/>
              <a:gd name="T39" fmla="*/ 48 h 71"/>
              <a:gd name="T40" fmla="*/ 44 w 87"/>
              <a:gd name="T41" fmla="*/ 26 h 71"/>
              <a:gd name="T42" fmla="*/ 49 w 87"/>
              <a:gd name="T43" fmla="*/ 32 h 71"/>
              <a:gd name="T44" fmla="*/ 36 w 87"/>
              <a:gd name="T45" fmla="*/ 37 h 71"/>
              <a:gd name="T46" fmla="*/ 51 w 87"/>
              <a:gd name="T47" fmla="*/ 37 h 71"/>
              <a:gd name="T48" fmla="*/ 49 w 87"/>
              <a:gd name="T49" fmla="*/ 32 h 71"/>
              <a:gd name="T50" fmla="*/ 23 w 87"/>
              <a:gd name="T51" fmla="*/ 19 h 71"/>
              <a:gd name="T52" fmla="*/ 7 w 87"/>
              <a:gd name="T53" fmla="*/ 64 h 71"/>
              <a:gd name="T54" fmla="*/ 81 w 87"/>
              <a:gd name="T55" fmla="*/ 19 h 71"/>
              <a:gd name="T56" fmla="*/ 65 w 87"/>
              <a:gd name="T57" fmla="*/ 19 h 71"/>
              <a:gd name="T58" fmla="*/ 58 w 87"/>
              <a:gd name="T59" fmla="*/ 7 h 71"/>
              <a:gd name="T60" fmla="*/ 26 w 87"/>
              <a:gd name="T61" fmla="*/ 17 h 71"/>
              <a:gd name="T62" fmla="*/ 44 w 87"/>
              <a:gd name="T63" fmla="*/ 14 h 71"/>
              <a:gd name="T64" fmla="*/ 67 w 87"/>
              <a:gd name="T65" fmla="*/ 37 h 71"/>
              <a:gd name="T66" fmla="*/ 20 w 87"/>
              <a:gd name="T67" fmla="*/ 37 h 71"/>
              <a:gd name="T68" fmla="*/ 44 w 87"/>
              <a:gd name="T69" fmla="*/ 21 h 71"/>
              <a:gd name="T70" fmla="*/ 27 w 87"/>
              <a:gd name="T71" fmla="*/ 37 h 71"/>
              <a:gd name="T72" fmla="*/ 60 w 87"/>
              <a:gd name="T73"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71">
                <a:moveTo>
                  <a:pt x="72" y="24"/>
                </a:moveTo>
                <a:cubicBezTo>
                  <a:pt x="74" y="24"/>
                  <a:pt x="76" y="25"/>
                  <a:pt x="76" y="27"/>
                </a:cubicBezTo>
                <a:cubicBezTo>
                  <a:pt x="76" y="28"/>
                  <a:pt x="74" y="30"/>
                  <a:pt x="72" y="30"/>
                </a:cubicBezTo>
                <a:cubicBezTo>
                  <a:pt x="71" y="30"/>
                  <a:pt x="69" y="28"/>
                  <a:pt x="69" y="27"/>
                </a:cubicBezTo>
                <a:cubicBezTo>
                  <a:pt x="69" y="25"/>
                  <a:pt x="71" y="24"/>
                  <a:pt x="72" y="24"/>
                </a:cubicBezTo>
                <a:close/>
                <a:moveTo>
                  <a:pt x="21" y="11"/>
                </a:moveTo>
                <a:cubicBezTo>
                  <a:pt x="21" y="11"/>
                  <a:pt x="21" y="11"/>
                  <a:pt x="21" y="11"/>
                </a:cubicBezTo>
                <a:cubicBezTo>
                  <a:pt x="10" y="11"/>
                  <a:pt x="10" y="11"/>
                  <a:pt x="10" y="11"/>
                </a:cubicBezTo>
                <a:cubicBezTo>
                  <a:pt x="10" y="12"/>
                  <a:pt x="10" y="12"/>
                  <a:pt x="10" y="12"/>
                </a:cubicBezTo>
                <a:cubicBezTo>
                  <a:pt x="20" y="12"/>
                  <a:pt x="20" y="12"/>
                  <a:pt x="20" y="12"/>
                </a:cubicBezTo>
                <a:cubicBezTo>
                  <a:pt x="21" y="11"/>
                  <a:pt x="21" y="11"/>
                  <a:pt x="21" y="11"/>
                </a:cubicBezTo>
                <a:close/>
                <a:moveTo>
                  <a:pt x="6" y="12"/>
                </a:moveTo>
                <a:cubicBezTo>
                  <a:pt x="6" y="12"/>
                  <a:pt x="6" y="12"/>
                  <a:pt x="6" y="12"/>
                </a:cubicBezTo>
                <a:cubicBezTo>
                  <a:pt x="6" y="9"/>
                  <a:pt x="6" y="9"/>
                  <a:pt x="6" y="9"/>
                </a:cubicBezTo>
                <a:cubicBezTo>
                  <a:pt x="6" y="9"/>
                  <a:pt x="6" y="9"/>
                  <a:pt x="6" y="9"/>
                </a:cubicBezTo>
                <a:cubicBezTo>
                  <a:pt x="6" y="8"/>
                  <a:pt x="7" y="7"/>
                  <a:pt x="8" y="7"/>
                </a:cubicBezTo>
                <a:cubicBezTo>
                  <a:pt x="22" y="7"/>
                  <a:pt x="22" y="7"/>
                  <a:pt x="22" y="7"/>
                </a:cubicBezTo>
                <a:cubicBezTo>
                  <a:pt x="24" y="2"/>
                  <a:pt x="24" y="2"/>
                  <a:pt x="24" y="2"/>
                </a:cubicBezTo>
                <a:cubicBezTo>
                  <a:pt x="25" y="1"/>
                  <a:pt x="26" y="0"/>
                  <a:pt x="27" y="0"/>
                </a:cubicBezTo>
                <a:cubicBezTo>
                  <a:pt x="60" y="0"/>
                  <a:pt x="60" y="0"/>
                  <a:pt x="60" y="0"/>
                </a:cubicBezTo>
                <a:cubicBezTo>
                  <a:pt x="62" y="0"/>
                  <a:pt x="63" y="1"/>
                  <a:pt x="63" y="3"/>
                </a:cubicBezTo>
                <a:cubicBezTo>
                  <a:pt x="67" y="12"/>
                  <a:pt x="67" y="12"/>
                  <a:pt x="67" y="12"/>
                </a:cubicBezTo>
                <a:cubicBezTo>
                  <a:pt x="84" y="12"/>
                  <a:pt x="84" y="12"/>
                  <a:pt x="84" y="12"/>
                </a:cubicBezTo>
                <a:cubicBezTo>
                  <a:pt x="86" y="12"/>
                  <a:pt x="87" y="14"/>
                  <a:pt x="87" y="16"/>
                </a:cubicBezTo>
                <a:cubicBezTo>
                  <a:pt x="87" y="16"/>
                  <a:pt x="87" y="16"/>
                  <a:pt x="87" y="16"/>
                </a:cubicBezTo>
                <a:cubicBezTo>
                  <a:pt x="87" y="68"/>
                  <a:pt x="87" y="68"/>
                  <a:pt x="87" y="68"/>
                </a:cubicBezTo>
                <a:cubicBezTo>
                  <a:pt x="87" y="69"/>
                  <a:pt x="86" y="71"/>
                  <a:pt x="84" y="71"/>
                </a:cubicBezTo>
                <a:cubicBezTo>
                  <a:pt x="84" y="71"/>
                  <a:pt x="84" y="71"/>
                  <a:pt x="84" y="71"/>
                </a:cubicBezTo>
                <a:cubicBezTo>
                  <a:pt x="3" y="71"/>
                  <a:pt x="3" y="71"/>
                  <a:pt x="3" y="71"/>
                </a:cubicBezTo>
                <a:cubicBezTo>
                  <a:pt x="1" y="71"/>
                  <a:pt x="0" y="69"/>
                  <a:pt x="0" y="68"/>
                </a:cubicBezTo>
                <a:cubicBezTo>
                  <a:pt x="0" y="67"/>
                  <a:pt x="0" y="67"/>
                  <a:pt x="0" y="67"/>
                </a:cubicBezTo>
                <a:cubicBezTo>
                  <a:pt x="0" y="16"/>
                  <a:pt x="0" y="16"/>
                  <a:pt x="0" y="16"/>
                </a:cubicBezTo>
                <a:cubicBezTo>
                  <a:pt x="0" y="14"/>
                  <a:pt x="1" y="12"/>
                  <a:pt x="3" y="12"/>
                </a:cubicBezTo>
                <a:cubicBezTo>
                  <a:pt x="3" y="12"/>
                  <a:pt x="3" y="12"/>
                  <a:pt x="3" y="12"/>
                </a:cubicBezTo>
                <a:cubicBezTo>
                  <a:pt x="6" y="12"/>
                  <a:pt x="6" y="12"/>
                  <a:pt x="6" y="12"/>
                </a:cubicBezTo>
                <a:close/>
                <a:moveTo>
                  <a:pt x="44" y="26"/>
                </a:moveTo>
                <a:cubicBezTo>
                  <a:pt x="44" y="26"/>
                  <a:pt x="44" y="26"/>
                  <a:pt x="44" y="26"/>
                </a:cubicBezTo>
                <a:cubicBezTo>
                  <a:pt x="47" y="26"/>
                  <a:pt x="50" y="27"/>
                  <a:pt x="52" y="29"/>
                </a:cubicBezTo>
                <a:cubicBezTo>
                  <a:pt x="54" y="31"/>
                  <a:pt x="55" y="34"/>
                  <a:pt x="55" y="37"/>
                </a:cubicBezTo>
                <a:cubicBezTo>
                  <a:pt x="55" y="43"/>
                  <a:pt x="50" y="48"/>
                  <a:pt x="44" y="48"/>
                </a:cubicBezTo>
                <a:cubicBezTo>
                  <a:pt x="37" y="48"/>
                  <a:pt x="32" y="43"/>
                  <a:pt x="32" y="37"/>
                </a:cubicBezTo>
                <a:cubicBezTo>
                  <a:pt x="32" y="31"/>
                  <a:pt x="37" y="26"/>
                  <a:pt x="44" y="26"/>
                </a:cubicBezTo>
                <a:close/>
                <a:moveTo>
                  <a:pt x="49" y="32"/>
                </a:moveTo>
                <a:cubicBezTo>
                  <a:pt x="49" y="32"/>
                  <a:pt x="49" y="32"/>
                  <a:pt x="49" y="32"/>
                </a:cubicBezTo>
                <a:cubicBezTo>
                  <a:pt x="48" y="31"/>
                  <a:pt x="46" y="30"/>
                  <a:pt x="44" y="30"/>
                </a:cubicBezTo>
                <a:cubicBezTo>
                  <a:pt x="40" y="30"/>
                  <a:pt x="36" y="33"/>
                  <a:pt x="36" y="37"/>
                </a:cubicBezTo>
                <a:cubicBezTo>
                  <a:pt x="36" y="41"/>
                  <a:pt x="40" y="44"/>
                  <a:pt x="44" y="44"/>
                </a:cubicBezTo>
                <a:cubicBezTo>
                  <a:pt x="48" y="44"/>
                  <a:pt x="51" y="41"/>
                  <a:pt x="51" y="37"/>
                </a:cubicBezTo>
                <a:cubicBezTo>
                  <a:pt x="51" y="35"/>
                  <a:pt x="50" y="33"/>
                  <a:pt x="49" y="32"/>
                </a:cubicBezTo>
                <a:cubicBezTo>
                  <a:pt x="49" y="32"/>
                  <a:pt x="49" y="32"/>
                  <a:pt x="49" y="32"/>
                </a:cubicBezTo>
                <a:close/>
                <a:moveTo>
                  <a:pt x="23" y="19"/>
                </a:moveTo>
                <a:cubicBezTo>
                  <a:pt x="23" y="19"/>
                  <a:pt x="23" y="19"/>
                  <a:pt x="23" y="19"/>
                </a:cubicBezTo>
                <a:cubicBezTo>
                  <a:pt x="7" y="19"/>
                  <a:pt x="7" y="19"/>
                  <a:pt x="7" y="19"/>
                </a:cubicBezTo>
                <a:cubicBezTo>
                  <a:pt x="7" y="64"/>
                  <a:pt x="7" y="64"/>
                  <a:pt x="7" y="64"/>
                </a:cubicBezTo>
                <a:cubicBezTo>
                  <a:pt x="81" y="64"/>
                  <a:pt x="81" y="64"/>
                  <a:pt x="81" y="64"/>
                </a:cubicBezTo>
                <a:cubicBezTo>
                  <a:pt x="81" y="19"/>
                  <a:pt x="81" y="19"/>
                  <a:pt x="81" y="19"/>
                </a:cubicBezTo>
                <a:cubicBezTo>
                  <a:pt x="65" y="19"/>
                  <a:pt x="65" y="19"/>
                  <a:pt x="65" y="19"/>
                </a:cubicBezTo>
                <a:cubicBezTo>
                  <a:pt x="65" y="19"/>
                  <a:pt x="65" y="19"/>
                  <a:pt x="65" y="19"/>
                </a:cubicBezTo>
                <a:cubicBezTo>
                  <a:pt x="63" y="19"/>
                  <a:pt x="62" y="18"/>
                  <a:pt x="61" y="17"/>
                </a:cubicBezTo>
                <a:cubicBezTo>
                  <a:pt x="58" y="7"/>
                  <a:pt x="58" y="7"/>
                  <a:pt x="58" y="7"/>
                </a:cubicBezTo>
                <a:cubicBezTo>
                  <a:pt x="30" y="7"/>
                  <a:pt x="30" y="7"/>
                  <a:pt x="30" y="7"/>
                </a:cubicBezTo>
                <a:cubicBezTo>
                  <a:pt x="26" y="17"/>
                  <a:pt x="26" y="17"/>
                  <a:pt x="26" y="17"/>
                </a:cubicBezTo>
                <a:cubicBezTo>
                  <a:pt x="26" y="18"/>
                  <a:pt x="24" y="19"/>
                  <a:pt x="23" y="19"/>
                </a:cubicBezTo>
                <a:close/>
                <a:moveTo>
                  <a:pt x="44" y="14"/>
                </a:moveTo>
                <a:cubicBezTo>
                  <a:pt x="44" y="14"/>
                  <a:pt x="44" y="14"/>
                  <a:pt x="44" y="14"/>
                </a:cubicBezTo>
                <a:cubicBezTo>
                  <a:pt x="56" y="14"/>
                  <a:pt x="67" y="24"/>
                  <a:pt x="67" y="37"/>
                </a:cubicBezTo>
                <a:cubicBezTo>
                  <a:pt x="67" y="50"/>
                  <a:pt x="56" y="60"/>
                  <a:pt x="44" y="60"/>
                </a:cubicBezTo>
                <a:cubicBezTo>
                  <a:pt x="31" y="60"/>
                  <a:pt x="20" y="50"/>
                  <a:pt x="20" y="37"/>
                </a:cubicBezTo>
                <a:cubicBezTo>
                  <a:pt x="20" y="24"/>
                  <a:pt x="31" y="14"/>
                  <a:pt x="44" y="14"/>
                </a:cubicBezTo>
                <a:close/>
                <a:moveTo>
                  <a:pt x="44" y="21"/>
                </a:moveTo>
                <a:cubicBezTo>
                  <a:pt x="44" y="21"/>
                  <a:pt x="44" y="21"/>
                  <a:pt x="44" y="21"/>
                </a:cubicBezTo>
                <a:cubicBezTo>
                  <a:pt x="35" y="21"/>
                  <a:pt x="27" y="28"/>
                  <a:pt x="27" y="37"/>
                </a:cubicBezTo>
                <a:cubicBezTo>
                  <a:pt x="27" y="46"/>
                  <a:pt x="35" y="54"/>
                  <a:pt x="44" y="54"/>
                </a:cubicBezTo>
                <a:cubicBezTo>
                  <a:pt x="53" y="54"/>
                  <a:pt x="60" y="46"/>
                  <a:pt x="60" y="37"/>
                </a:cubicBezTo>
                <a:cubicBezTo>
                  <a:pt x="60" y="28"/>
                  <a:pt x="53" y="21"/>
                  <a:pt x="44" y="21"/>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9" name="Freeform 19"/>
          <p:cNvSpPr>
            <a:spLocks noEditPoints="1"/>
          </p:cNvSpPr>
          <p:nvPr/>
        </p:nvSpPr>
        <p:spPr bwMode="auto">
          <a:xfrm>
            <a:off x="3415304" y="4368880"/>
            <a:ext cx="393008" cy="319616"/>
          </a:xfrm>
          <a:custGeom>
            <a:avLst/>
            <a:gdLst>
              <a:gd name="T0" fmla="*/ 80 w 104"/>
              <a:gd name="T1" fmla="*/ 19 h 85"/>
              <a:gd name="T2" fmla="*/ 93 w 104"/>
              <a:gd name="T3" fmla="*/ 50 h 85"/>
              <a:gd name="T4" fmla="*/ 104 w 104"/>
              <a:gd name="T5" fmla="*/ 68 h 85"/>
              <a:gd name="T6" fmla="*/ 98 w 104"/>
              <a:gd name="T7" fmla="*/ 80 h 85"/>
              <a:gd name="T8" fmla="*/ 94 w 104"/>
              <a:gd name="T9" fmla="*/ 82 h 85"/>
              <a:gd name="T10" fmla="*/ 13 w 104"/>
              <a:gd name="T11" fmla="*/ 85 h 85"/>
              <a:gd name="T12" fmla="*/ 10 w 104"/>
              <a:gd name="T13" fmla="*/ 80 h 85"/>
              <a:gd name="T14" fmla="*/ 1 w 104"/>
              <a:gd name="T15" fmla="*/ 78 h 85"/>
              <a:gd name="T16" fmla="*/ 1 w 104"/>
              <a:gd name="T17" fmla="*/ 60 h 85"/>
              <a:gd name="T18" fmla="*/ 5 w 104"/>
              <a:gd name="T19" fmla="*/ 37 h 85"/>
              <a:gd name="T20" fmla="*/ 29 w 104"/>
              <a:gd name="T21" fmla="*/ 20 h 85"/>
              <a:gd name="T22" fmla="*/ 62 w 104"/>
              <a:gd name="T23" fmla="*/ 78 h 85"/>
              <a:gd name="T24" fmla="*/ 62 w 104"/>
              <a:gd name="T25" fmla="*/ 75 h 85"/>
              <a:gd name="T26" fmla="*/ 66 w 104"/>
              <a:gd name="T27" fmla="*/ 63 h 85"/>
              <a:gd name="T28" fmla="*/ 75 w 104"/>
              <a:gd name="T29" fmla="*/ 71 h 85"/>
              <a:gd name="T30" fmla="*/ 74 w 104"/>
              <a:gd name="T31" fmla="*/ 57 h 85"/>
              <a:gd name="T32" fmla="*/ 72 w 104"/>
              <a:gd name="T33" fmla="*/ 53 h 85"/>
              <a:gd name="T34" fmla="*/ 71 w 104"/>
              <a:gd name="T35" fmla="*/ 53 h 85"/>
              <a:gd name="T36" fmla="*/ 70 w 104"/>
              <a:gd name="T37" fmla="*/ 51 h 85"/>
              <a:gd name="T38" fmla="*/ 41 w 104"/>
              <a:gd name="T39" fmla="*/ 44 h 85"/>
              <a:gd name="T40" fmla="*/ 32 w 104"/>
              <a:gd name="T41" fmla="*/ 53 h 85"/>
              <a:gd name="T42" fmla="*/ 32 w 104"/>
              <a:gd name="T43" fmla="*/ 53 h 85"/>
              <a:gd name="T44" fmla="*/ 29 w 104"/>
              <a:gd name="T45" fmla="*/ 64 h 85"/>
              <a:gd name="T46" fmla="*/ 37 w 104"/>
              <a:gd name="T47" fmla="*/ 72 h 85"/>
              <a:gd name="T48" fmla="*/ 41 w 104"/>
              <a:gd name="T49" fmla="*/ 63 h 85"/>
              <a:gd name="T50" fmla="*/ 41 w 104"/>
              <a:gd name="T51" fmla="*/ 75 h 85"/>
              <a:gd name="T52" fmla="*/ 52 w 104"/>
              <a:gd name="T53" fmla="*/ 40 h 85"/>
              <a:gd name="T54" fmla="*/ 52 w 104"/>
              <a:gd name="T55" fmla="*/ 7 h 85"/>
              <a:gd name="T56" fmla="*/ 17 w 104"/>
              <a:gd name="T57" fmla="*/ 78 h 85"/>
              <a:gd name="T58" fmla="*/ 23 w 104"/>
              <a:gd name="T59" fmla="*/ 76 h 85"/>
              <a:gd name="T60" fmla="*/ 23 w 104"/>
              <a:gd name="T61" fmla="*/ 56 h 85"/>
              <a:gd name="T62" fmla="*/ 8 w 104"/>
              <a:gd name="T63" fmla="*/ 63 h 85"/>
              <a:gd name="T64" fmla="*/ 7 w 104"/>
              <a:gd name="T65" fmla="*/ 73 h 85"/>
              <a:gd name="T66" fmla="*/ 15 w 104"/>
              <a:gd name="T67" fmla="*/ 65 h 85"/>
              <a:gd name="T68" fmla="*/ 29 w 104"/>
              <a:gd name="T69" fmla="*/ 27 h 85"/>
              <a:gd name="T70" fmla="*/ 24 w 104"/>
              <a:gd name="T71" fmla="*/ 25 h 85"/>
              <a:gd name="T72" fmla="*/ 15 w 104"/>
              <a:gd name="T73" fmla="*/ 45 h 85"/>
              <a:gd name="T74" fmla="*/ 26 w 104"/>
              <a:gd name="T75" fmla="*/ 49 h 85"/>
              <a:gd name="T76" fmla="*/ 36 w 104"/>
              <a:gd name="T77" fmla="*/ 40 h 85"/>
              <a:gd name="T78" fmla="*/ 35 w 104"/>
              <a:gd name="T79" fmla="*/ 39 h 85"/>
              <a:gd name="T80" fmla="*/ 29 w 104"/>
              <a:gd name="T81" fmla="*/ 27 h 85"/>
              <a:gd name="T82" fmla="*/ 87 w 104"/>
              <a:gd name="T83" fmla="*/ 78 h 85"/>
              <a:gd name="T84" fmla="*/ 89 w 104"/>
              <a:gd name="T85" fmla="*/ 65 h 85"/>
              <a:gd name="T86" fmla="*/ 97 w 104"/>
              <a:gd name="T87" fmla="*/ 73 h 85"/>
              <a:gd name="T88" fmla="*/ 96 w 104"/>
              <a:gd name="T89" fmla="*/ 63 h 85"/>
              <a:gd name="T90" fmla="*/ 88 w 104"/>
              <a:gd name="T91" fmla="*/ 54 h 85"/>
              <a:gd name="T92" fmla="*/ 82 w 104"/>
              <a:gd name="T93" fmla="*/ 71 h 85"/>
              <a:gd name="T94" fmla="*/ 87 w 104"/>
              <a:gd name="T95" fmla="*/ 78 h 85"/>
              <a:gd name="T96" fmla="*/ 75 w 104"/>
              <a:gd name="T97" fmla="*/ 27 h 85"/>
              <a:gd name="T98" fmla="*/ 75 w 104"/>
              <a:gd name="T99" fmla="*/ 27 h 85"/>
              <a:gd name="T100" fmla="*/ 68 w 104"/>
              <a:gd name="T101" fmla="*/ 39 h 85"/>
              <a:gd name="T102" fmla="*/ 74 w 104"/>
              <a:gd name="T103" fmla="*/ 46 h 85"/>
              <a:gd name="T104" fmla="*/ 78 w 104"/>
              <a:gd name="T105" fmla="*/ 49 h 85"/>
              <a:gd name="T106" fmla="*/ 88 w 104"/>
              <a:gd name="T107" fmla="*/ 45 h 85"/>
              <a:gd name="T108" fmla="*/ 80 w 104"/>
              <a:gd name="T109" fmla="*/ 2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85">
                <a:moveTo>
                  <a:pt x="52" y="0"/>
                </a:moveTo>
                <a:cubicBezTo>
                  <a:pt x="63" y="0"/>
                  <a:pt x="73" y="8"/>
                  <a:pt x="75" y="20"/>
                </a:cubicBezTo>
                <a:cubicBezTo>
                  <a:pt x="76" y="19"/>
                  <a:pt x="78" y="19"/>
                  <a:pt x="80" y="19"/>
                </a:cubicBezTo>
                <a:cubicBezTo>
                  <a:pt x="85" y="19"/>
                  <a:pt x="90" y="21"/>
                  <a:pt x="93" y="24"/>
                </a:cubicBezTo>
                <a:cubicBezTo>
                  <a:pt x="96" y="27"/>
                  <a:pt x="98" y="32"/>
                  <a:pt x="98" y="37"/>
                </a:cubicBezTo>
                <a:cubicBezTo>
                  <a:pt x="98" y="42"/>
                  <a:pt x="97" y="46"/>
                  <a:pt x="93" y="50"/>
                </a:cubicBezTo>
                <a:cubicBezTo>
                  <a:pt x="98" y="54"/>
                  <a:pt x="98" y="54"/>
                  <a:pt x="98" y="54"/>
                </a:cubicBezTo>
                <a:cubicBezTo>
                  <a:pt x="100" y="56"/>
                  <a:pt x="101" y="58"/>
                  <a:pt x="102" y="60"/>
                </a:cubicBezTo>
                <a:cubicBezTo>
                  <a:pt x="103" y="63"/>
                  <a:pt x="104" y="65"/>
                  <a:pt x="104" y="68"/>
                </a:cubicBezTo>
                <a:cubicBezTo>
                  <a:pt x="104" y="74"/>
                  <a:pt x="104" y="74"/>
                  <a:pt x="104" y="74"/>
                </a:cubicBezTo>
                <a:cubicBezTo>
                  <a:pt x="104" y="75"/>
                  <a:pt x="103" y="77"/>
                  <a:pt x="102" y="78"/>
                </a:cubicBezTo>
                <a:cubicBezTo>
                  <a:pt x="102" y="79"/>
                  <a:pt x="100" y="80"/>
                  <a:pt x="98" y="80"/>
                </a:cubicBezTo>
                <a:cubicBezTo>
                  <a:pt x="98" y="80"/>
                  <a:pt x="98" y="80"/>
                  <a:pt x="98" y="80"/>
                </a:cubicBezTo>
                <a:cubicBezTo>
                  <a:pt x="94" y="80"/>
                  <a:pt x="94" y="80"/>
                  <a:pt x="94" y="80"/>
                </a:cubicBezTo>
                <a:cubicBezTo>
                  <a:pt x="94" y="82"/>
                  <a:pt x="94" y="82"/>
                  <a:pt x="94" y="82"/>
                </a:cubicBezTo>
                <a:cubicBezTo>
                  <a:pt x="94" y="84"/>
                  <a:pt x="92" y="85"/>
                  <a:pt x="90" y="85"/>
                </a:cubicBezTo>
                <a:cubicBezTo>
                  <a:pt x="90" y="85"/>
                  <a:pt x="90" y="85"/>
                  <a:pt x="90" y="85"/>
                </a:cubicBezTo>
                <a:cubicBezTo>
                  <a:pt x="13" y="85"/>
                  <a:pt x="13" y="85"/>
                  <a:pt x="13" y="85"/>
                </a:cubicBezTo>
                <a:cubicBezTo>
                  <a:pt x="13" y="85"/>
                  <a:pt x="13" y="85"/>
                  <a:pt x="13" y="85"/>
                </a:cubicBezTo>
                <a:cubicBezTo>
                  <a:pt x="11" y="85"/>
                  <a:pt x="10" y="84"/>
                  <a:pt x="10" y="82"/>
                </a:cubicBezTo>
                <a:cubicBezTo>
                  <a:pt x="10" y="80"/>
                  <a:pt x="10" y="80"/>
                  <a:pt x="10" y="80"/>
                </a:cubicBezTo>
                <a:cubicBezTo>
                  <a:pt x="6" y="80"/>
                  <a:pt x="6" y="80"/>
                  <a:pt x="6" y="80"/>
                </a:cubicBezTo>
                <a:cubicBezTo>
                  <a:pt x="5" y="80"/>
                  <a:pt x="5" y="80"/>
                  <a:pt x="5" y="80"/>
                </a:cubicBezTo>
                <a:cubicBezTo>
                  <a:pt x="3" y="80"/>
                  <a:pt x="2" y="79"/>
                  <a:pt x="1" y="78"/>
                </a:cubicBezTo>
                <a:cubicBezTo>
                  <a:pt x="0" y="77"/>
                  <a:pt x="0" y="75"/>
                  <a:pt x="0" y="74"/>
                </a:cubicBezTo>
                <a:cubicBezTo>
                  <a:pt x="0" y="68"/>
                  <a:pt x="0" y="68"/>
                  <a:pt x="0" y="68"/>
                </a:cubicBezTo>
                <a:cubicBezTo>
                  <a:pt x="0" y="65"/>
                  <a:pt x="0" y="63"/>
                  <a:pt x="1" y="60"/>
                </a:cubicBezTo>
                <a:cubicBezTo>
                  <a:pt x="2" y="58"/>
                  <a:pt x="4" y="56"/>
                  <a:pt x="6" y="54"/>
                </a:cubicBezTo>
                <a:cubicBezTo>
                  <a:pt x="10" y="50"/>
                  <a:pt x="10" y="50"/>
                  <a:pt x="10" y="50"/>
                </a:cubicBezTo>
                <a:cubicBezTo>
                  <a:pt x="7" y="46"/>
                  <a:pt x="5" y="42"/>
                  <a:pt x="5" y="37"/>
                </a:cubicBezTo>
                <a:cubicBezTo>
                  <a:pt x="5" y="32"/>
                  <a:pt x="7" y="27"/>
                  <a:pt x="11" y="24"/>
                </a:cubicBezTo>
                <a:cubicBezTo>
                  <a:pt x="14" y="21"/>
                  <a:pt x="19" y="19"/>
                  <a:pt x="24" y="19"/>
                </a:cubicBezTo>
                <a:cubicBezTo>
                  <a:pt x="25" y="19"/>
                  <a:pt x="27" y="19"/>
                  <a:pt x="29" y="20"/>
                </a:cubicBezTo>
                <a:cubicBezTo>
                  <a:pt x="31" y="8"/>
                  <a:pt x="40" y="0"/>
                  <a:pt x="52" y="0"/>
                </a:cubicBezTo>
                <a:close/>
                <a:moveTo>
                  <a:pt x="62" y="78"/>
                </a:moveTo>
                <a:cubicBezTo>
                  <a:pt x="62" y="78"/>
                  <a:pt x="62" y="78"/>
                  <a:pt x="62" y="78"/>
                </a:cubicBezTo>
                <a:cubicBezTo>
                  <a:pt x="62" y="75"/>
                  <a:pt x="62" y="75"/>
                  <a:pt x="62" y="75"/>
                </a:cubicBezTo>
                <a:cubicBezTo>
                  <a:pt x="62" y="75"/>
                  <a:pt x="62" y="75"/>
                  <a:pt x="62" y="75"/>
                </a:cubicBezTo>
                <a:cubicBezTo>
                  <a:pt x="62" y="75"/>
                  <a:pt x="62" y="75"/>
                  <a:pt x="62" y="75"/>
                </a:cubicBezTo>
                <a:cubicBezTo>
                  <a:pt x="62" y="63"/>
                  <a:pt x="62" y="63"/>
                  <a:pt x="62" y="63"/>
                </a:cubicBezTo>
                <a:cubicBezTo>
                  <a:pt x="62" y="62"/>
                  <a:pt x="63" y="61"/>
                  <a:pt x="64" y="61"/>
                </a:cubicBezTo>
                <a:cubicBezTo>
                  <a:pt x="65" y="61"/>
                  <a:pt x="66" y="62"/>
                  <a:pt x="66" y="63"/>
                </a:cubicBezTo>
                <a:cubicBezTo>
                  <a:pt x="66" y="72"/>
                  <a:pt x="66" y="72"/>
                  <a:pt x="66" y="72"/>
                </a:cubicBezTo>
                <a:cubicBezTo>
                  <a:pt x="75" y="72"/>
                  <a:pt x="75" y="72"/>
                  <a:pt x="75" y="72"/>
                </a:cubicBezTo>
                <a:cubicBezTo>
                  <a:pt x="75" y="72"/>
                  <a:pt x="75" y="71"/>
                  <a:pt x="75" y="71"/>
                </a:cubicBezTo>
                <a:cubicBezTo>
                  <a:pt x="75" y="64"/>
                  <a:pt x="75" y="64"/>
                  <a:pt x="75" y="64"/>
                </a:cubicBezTo>
                <a:cubicBezTo>
                  <a:pt x="75" y="61"/>
                  <a:pt x="75" y="59"/>
                  <a:pt x="74" y="57"/>
                </a:cubicBezTo>
                <a:cubicBezTo>
                  <a:pt x="74" y="57"/>
                  <a:pt x="74" y="57"/>
                  <a:pt x="74" y="57"/>
                </a:cubicBezTo>
                <a:cubicBezTo>
                  <a:pt x="74" y="57"/>
                  <a:pt x="74" y="57"/>
                  <a:pt x="74" y="57"/>
                </a:cubicBezTo>
                <a:cubicBezTo>
                  <a:pt x="73" y="56"/>
                  <a:pt x="72" y="54"/>
                  <a:pt x="72" y="53"/>
                </a:cubicBezTo>
                <a:cubicBezTo>
                  <a:pt x="72" y="53"/>
                  <a:pt x="72" y="53"/>
                  <a:pt x="72" y="53"/>
                </a:cubicBezTo>
                <a:cubicBezTo>
                  <a:pt x="72" y="53"/>
                  <a:pt x="72" y="53"/>
                  <a:pt x="72" y="53"/>
                </a:cubicBezTo>
                <a:cubicBezTo>
                  <a:pt x="72" y="53"/>
                  <a:pt x="72" y="53"/>
                  <a:pt x="72" y="53"/>
                </a:cubicBezTo>
                <a:cubicBezTo>
                  <a:pt x="71" y="53"/>
                  <a:pt x="71" y="53"/>
                  <a:pt x="71" y="53"/>
                </a:cubicBezTo>
                <a:cubicBezTo>
                  <a:pt x="71" y="53"/>
                  <a:pt x="71" y="53"/>
                  <a:pt x="71" y="53"/>
                </a:cubicBezTo>
                <a:cubicBezTo>
                  <a:pt x="71" y="52"/>
                  <a:pt x="70" y="51"/>
                  <a:pt x="70" y="51"/>
                </a:cubicBezTo>
                <a:cubicBezTo>
                  <a:pt x="70" y="51"/>
                  <a:pt x="70" y="51"/>
                  <a:pt x="70" y="51"/>
                </a:cubicBezTo>
                <a:cubicBezTo>
                  <a:pt x="62" y="44"/>
                  <a:pt x="62" y="44"/>
                  <a:pt x="62" y="44"/>
                </a:cubicBezTo>
                <a:cubicBezTo>
                  <a:pt x="59" y="45"/>
                  <a:pt x="56" y="46"/>
                  <a:pt x="52" y="46"/>
                </a:cubicBezTo>
                <a:cubicBezTo>
                  <a:pt x="48" y="46"/>
                  <a:pt x="44" y="45"/>
                  <a:pt x="41" y="44"/>
                </a:cubicBezTo>
                <a:cubicBezTo>
                  <a:pt x="34" y="51"/>
                  <a:pt x="34" y="51"/>
                  <a:pt x="34" y="51"/>
                </a:cubicBezTo>
                <a:cubicBezTo>
                  <a:pt x="34" y="51"/>
                  <a:pt x="34" y="51"/>
                  <a:pt x="34" y="51"/>
                </a:cubicBezTo>
                <a:cubicBezTo>
                  <a:pt x="33" y="51"/>
                  <a:pt x="33" y="52"/>
                  <a:pt x="32" y="53"/>
                </a:cubicBezTo>
                <a:cubicBezTo>
                  <a:pt x="32" y="53"/>
                  <a:pt x="32" y="53"/>
                  <a:pt x="32" y="53"/>
                </a:cubicBezTo>
                <a:cubicBezTo>
                  <a:pt x="32" y="53"/>
                  <a:pt x="32" y="53"/>
                  <a:pt x="32" y="53"/>
                </a:cubicBezTo>
                <a:cubicBezTo>
                  <a:pt x="32" y="53"/>
                  <a:pt x="32" y="53"/>
                  <a:pt x="32" y="53"/>
                </a:cubicBezTo>
                <a:cubicBezTo>
                  <a:pt x="32" y="53"/>
                  <a:pt x="32" y="53"/>
                  <a:pt x="32" y="53"/>
                </a:cubicBezTo>
                <a:cubicBezTo>
                  <a:pt x="31" y="54"/>
                  <a:pt x="30" y="56"/>
                  <a:pt x="30" y="57"/>
                </a:cubicBezTo>
                <a:cubicBezTo>
                  <a:pt x="29" y="59"/>
                  <a:pt x="29" y="61"/>
                  <a:pt x="29" y="64"/>
                </a:cubicBezTo>
                <a:cubicBezTo>
                  <a:pt x="29" y="71"/>
                  <a:pt x="29" y="71"/>
                  <a:pt x="29" y="71"/>
                </a:cubicBezTo>
                <a:cubicBezTo>
                  <a:pt x="29" y="71"/>
                  <a:pt x="29" y="72"/>
                  <a:pt x="29" y="72"/>
                </a:cubicBezTo>
                <a:cubicBezTo>
                  <a:pt x="37" y="72"/>
                  <a:pt x="37" y="72"/>
                  <a:pt x="37" y="72"/>
                </a:cubicBezTo>
                <a:cubicBezTo>
                  <a:pt x="37" y="63"/>
                  <a:pt x="37" y="63"/>
                  <a:pt x="37" y="63"/>
                </a:cubicBezTo>
                <a:cubicBezTo>
                  <a:pt x="37" y="62"/>
                  <a:pt x="38" y="61"/>
                  <a:pt x="39" y="61"/>
                </a:cubicBezTo>
                <a:cubicBezTo>
                  <a:pt x="41" y="61"/>
                  <a:pt x="41" y="62"/>
                  <a:pt x="41" y="63"/>
                </a:cubicBezTo>
                <a:cubicBezTo>
                  <a:pt x="41" y="75"/>
                  <a:pt x="41" y="75"/>
                  <a:pt x="41" y="75"/>
                </a:cubicBezTo>
                <a:cubicBezTo>
                  <a:pt x="41" y="75"/>
                  <a:pt x="41" y="75"/>
                  <a:pt x="41" y="75"/>
                </a:cubicBezTo>
                <a:cubicBezTo>
                  <a:pt x="41" y="75"/>
                  <a:pt x="41" y="75"/>
                  <a:pt x="41" y="75"/>
                </a:cubicBezTo>
                <a:cubicBezTo>
                  <a:pt x="41" y="78"/>
                  <a:pt x="41" y="78"/>
                  <a:pt x="41" y="78"/>
                </a:cubicBezTo>
                <a:cubicBezTo>
                  <a:pt x="62" y="78"/>
                  <a:pt x="62" y="78"/>
                  <a:pt x="62" y="78"/>
                </a:cubicBezTo>
                <a:close/>
                <a:moveTo>
                  <a:pt x="52" y="40"/>
                </a:moveTo>
                <a:cubicBezTo>
                  <a:pt x="52" y="40"/>
                  <a:pt x="52" y="40"/>
                  <a:pt x="52" y="40"/>
                </a:cubicBezTo>
                <a:cubicBezTo>
                  <a:pt x="61" y="40"/>
                  <a:pt x="68" y="32"/>
                  <a:pt x="68" y="23"/>
                </a:cubicBezTo>
                <a:cubicBezTo>
                  <a:pt x="68" y="14"/>
                  <a:pt x="61" y="7"/>
                  <a:pt x="52" y="7"/>
                </a:cubicBezTo>
                <a:cubicBezTo>
                  <a:pt x="43" y="7"/>
                  <a:pt x="35" y="14"/>
                  <a:pt x="35" y="23"/>
                </a:cubicBezTo>
                <a:cubicBezTo>
                  <a:pt x="35" y="32"/>
                  <a:pt x="43" y="40"/>
                  <a:pt x="52" y="40"/>
                </a:cubicBezTo>
                <a:close/>
                <a:moveTo>
                  <a:pt x="17" y="78"/>
                </a:moveTo>
                <a:cubicBezTo>
                  <a:pt x="17" y="78"/>
                  <a:pt x="17" y="78"/>
                  <a:pt x="17" y="78"/>
                </a:cubicBezTo>
                <a:cubicBezTo>
                  <a:pt x="26" y="78"/>
                  <a:pt x="26" y="78"/>
                  <a:pt x="26" y="78"/>
                </a:cubicBezTo>
                <a:cubicBezTo>
                  <a:pt x="25" y="78"/>
                  <a:pt x="24" y="77"/>
                  <a:pt x="23" y="76"/>
                </a:cubicBezTo>
                <a:cubicBezTo>
                  <a:pt x="22" y="75"/>
                  <a:pt x="22" y="73"/>
                  <a:pt x="22" y="71"/>
                </a:cubicBezTo>
                <a:cubicBezTo>
                  <a:pt x="22" y="64"/>
                  <a:pt x="22" y="64"/>
                  <a:pt x="22" y="64"/>
                </a:cubicBezTo>
                <a:cubicBezTo>
                  <a:pt x="22" y="61"/>
                  <a:pt x="22" y="58"/>
                  <a:pt x="23" y="56"/>
                </a:cubicBezTo>
                <a:cubicBezTo>
                  <a:pt x="21" y="55"/>
                  <a:pt x="18" y="55"/>
                  <a:pt x="16" y="54"/>
                </a:cubicBezTo>
                <a:cubicBezTo>
                  <a:pt x="11" y="59"/>
                  <a:pt x="11" y="59"/>
                  <a:pt x="11" y="59"/>
                </a:cubicBezTo>
                <a:cubicBezTo>
                  <a:pt x="9" y="60"/>
                  <a:pt x="8" y="61"/>
                  <a:pt x="8" y="63"/>
                </a:cubicBezTo>
                <a:cubicBezTo>
                  <a:pt x="8" y="63"/>
                  <a:pt x="8" y="63"/>
                  <a:pt x="8" y="63"/>
                </a:cubicBezTo>
                <a:cubicBezTo>
                  <a:pt x="7" y="65"/>
                  <a:pt x="7" y="66"/>
                  <a:pt x="7" y="68"/>
                </a:cubicBezTo>
                <a:cubicBezTo>
                  <a:pt x="7" y="73"/>
                  <a:pt x="7" y="73"/>
                  <a:pt x="7" y="73"/>
                </a:cubicBezTo>
                <a:cubicBezTo>
                  <a:pt x="13" y="73"/>
                  <a:pt x="13" y="73"/>
                  <a:pt x="13" y="73"/>
                </a:cubicBezTo>
                <a:cubicBezTo>
                  <a:pt x="13" y="67"/>
                  <a:pt x="13" y="67"/>
                  <a:pt x="13" y="67"/>
                </a:cubicBezTo>
                <a:cubicBezTo>
                  <a:pt x="13" y="66"/>
                  <a:pt x="13" y="65"/>
                  <a:pt x="15" y="65"/>
                </a:cubicBezTo>
                <a:cubicBezTo>
                  <a:pt x="16" y="65"/>
                  <a:pt x="17" y="66"/>
                  <a:pt x="17" y="67"/>
                </a:cubicBezTo>
                <a:cubicBezTo>
                  <a:pt x="17" y="78"/>
                  <a:pt x="17" y="78"/>
                  <a:pt x="17" y="78"/>
                </a:cubicBezTo>
                <a:close/>
                <a:moveTo>
                  <a:pt x="29" y="27"/>
                </a:moveTo>
                <a:cubicBezTo>
                  <a:pt x="29" y="27"/>
                  <a:pt x="29" y="27"/>
                  <a:pt x="29" y="27"/>
                </a:cubicBezTo>
                <a:cubicBezTo>
                  <a:pt x="28" y="27"/>
                  <a:pt x="28" y="26"/>
                  <a:pt x="27" y="26"/>
                </a:cubicBezTo>
                <a:cubicBezTo>
                  <a:pt x="26" y="26"/>
                  <a:pt x="25" y="25"/>
                  <a:pt x="24" y="25"/>
                </a:cubicBezTo>
                <a:cubicBezTo>
                  <a:pt x="20" y="25"/>
                  <a:pt x="17" y="27"/>
                  <a:pt x="15" y="29"/>
                </a:cubicBezTo>
                <a:cubicBezTo>
                  <a:pt x="13" y="31"/>
                  <a:pt x="12" y="34"/>
                  <a:pt x="12" y="37"/>
                </a:cubicBezTo>
                <a:cubicBezTo>
                  <a:pt x="12" y="40"/>
                  <a:pt x="13" y="43"/>
                  <a:pt x="15" y="45"/>
                </a:cubicBezTo>
                <a:cubicBezTo>
                  <a:pt x="15" y="45"/>
                  <a:pt x="15" y="45"/>
                  <a:pt x="15" y="45"/>
                </a:cubicBezTo>
                <a:cubicBezTo>
                  <a:pt x="17" y="47"/>
                  <a:pt x="20" y="49"/>
                  <a:pt x="24" y="49"/>
                </a:cubicBezTo>
                <a:cubicBezTo>
                  <a:pt x="24" y="49"/>
                  <a:pt x="25" y="49"/>
                  <a:pt x="26" y="49"/>
                </a:cubicBezTo>
                <a:cubicBezTo>
                  <a:pt x="26" y="48"/>
                  <a:pt x="27" y="48"/>
                  <a:pt x="27" y="48"/>
                </a:cubicBezTo>
                <a:cubicBezTo>
                  <a:pt x="28" y="47"/>
                  <a:pt x="29" y="47"/>
                  <a:pt x="29" y="46"/>
                </a:cubicBezTo>
                <a:cubicBezTo>
                  <a:pt x="36" y="40"/>
                  <a:pt x="36" y="40"/>
                  <a:pt x="36" y="40"/>
                </a:cubicBezTo>
                <a:cubicBezTo>
                  <a:pt x="36" y="39"/>
                  <a:pt x="36" y="39"/>
                  <a:pt x="36" y="39"/>
                </a:cubicBezTo>
                <a:cubicBezTo>
                  <a:pt x="36" y="39"/>
                  <a:pt x="36" y="39"/>
                  <a:pt x="36" y="39"/>
                </a:cubicBezTo>
                <a:cubicBezTo>
                  <a:pt x="35" y="39"/>
                  <a:pt x="35" y="39"/>
                  <a:pt x="35" y="39"/>
                </a:cubicBezTo>
                <a:cubicBezTo>
                  <a:pt x="32" y="36"/>
                  <a:pt x="30" y="33"/>
                  <a:pt x="29" y="28"/>
                </a:cubicBezTo>
                <a:cubicBezTo>
                  <a:pt x="29" y="28"/>
                  <a:pt x="29" y="28"/>
                  <a:pt x="29" y="27"/>
                </a:cubicBezTo>
                <a:cubicBezTo>
                  <a:pt x="29" y="27"/>
                  <a:pt x="29" y="27"/>
                  <a:pt x="29" y="27"/>
                </a:cubicBezTo>
                <a:cubicBezTo>
                  <a:pt x="29" y="27"/>
                  <a:pt x="29" y="27"/>
                  <a:pt x="29" y="27"/>
                </a:cubicBezTo>
                <a:cubicBezTo>
                  <a:pt x="29" y="27"/>
                  <a:pt x="29" y="27"/>
                  <a:pt x="29" y="27"/>
                </a:cubicBezTo>
                <a:close/>
                <a:moveTo>
                  <a:pt x="87" y="78"/>
                </a:moveTo>
                <a:cubicBezTo>
                  <a:pt x="87" y="78"/>
                  <a:pt x="87" y="78"/>
                  <a:pt x="87" y="78"/>
                </a:cubicBezTo>
                <a:cubicBezTo>
                  <a:pt x="87" y="67"/>
                  <a:pt x="87" y="67"/>
                  <a:pt x="87" y="67"/>
                </a:cubicBezTo>
                <a:cubicBezTo>
                  <a:pt x="87" y="66"/>
                  <a:pt x="88" y="65"/>
                  <a:pt x="89" y="65"/>
                </a:cubicBezTo>
                <a:cubicBezTo>
                  <a:pt x="90" y="65"/>
                  <a:pt x="91" y="66"/>
                  <a:pt x="91" y="67"/>
                </a:cubicBezTo>
                <a:cubicBezTo>
                  <a:pt x="91" y="73"/>
                  <a:pt x="91" y="73"/>
                  <a:pt x="91" y="73"/>
                </a:cubicBezTo>
                <a:cubicBezTo>
                  <a:pt x="97" y="73"/>
                  <a:pt x="97" y="73"/>
                  <a:pt x="97" y="73"/>
                </a:cubicBezTo>
                <a:cubicBezTo>
                  <a:pt x="97" y="68"/>
                  <a:pt x="97" y="68"/>
                  <a:pt x="97" y="68"/>
                </a:cubicBezTo>
                <a:cubicBezTo>
                  <a:pt x="97" y="66"/>
                  <a:pt x="97" y="65"/>
                  <a:pt x="96" y="63"/>
                </a:cubicBezTo>
                <a:cubicBezTo>
                  <a:pt x="96" y="63"/>
                  <a:pt x="96" y="63"/>
                  <a:pt x="96" y="63"/>
                </a:cubicBezTo>
                <a:cubicBezTo>
                  <a:pt x="96" y="63"/>
                  <a:pt x="96" y="63"/>
                  <a:pt x="96" y="63"/>
                </a:cubicBezTo>
                <a:cubicBezTo>
                  <a:pt x="95" y="61"/>
                  <a:pt x="94" y="60"/>
                  <a:pt x="93" y="59"/>
                </a:cubicBezTo>
                <a:cubicBezTo>
                  <a:pt x="88" y="54"/>
                  <a:pt x="88" y="54"/>
                  <a:pt x="88" y="54"/>
                </a:cubicBezTo>
                <a:cubicBezTo>
                  <a:pt x="86" y="55"/>
                  <a:pt x="83" y="55"/>
                  <a:pt x="80" y="56"/>
                </a:cubicBezTo>
                <a:cubicBezTo>
                  <a:pt x="81" y="58"/>
                  <a:pt x="82" y="61"/>
                  <a:pt x="82" y="64"/>
                </a:cubicBezTo>
                <a:cubicBezTo>
                  <a:pt x="82" y="71"/>
                  <a:pt x="82" y="71"/>
                  <a:pt x="82" y="71"/>
                </a:cubicBezTo>
                <a:cubicBezTo>
                  <a:pt x="82" y="73"/>
                  <a:pt x="81" y="75"/>
                  <a:pt x="80" y="76"/>
                </a:cubicBezTo>
                <a:cubicBezTo>
                  <a:pt x="80" y="77"/>
                  <a:pt x="79" y="78"/>
                  <a:pt x="77" y="78"/>
                </a:cubicBezTo>
                <a:cubicBezTo>
                  <a:pt x="87" y="78"/>
                  <a:pt x="87" y="78"/>
                  <a:pt x="87" y="78"/>
                </a:cubicBezTo>
                <a:close/>
                <a:moveTo>
                  <a:pt x="75" y="27"/>
                </a:moveTo>
                <a:cubicBezTo>
                  <a:pt x="75" y="27"/>
                  <a:pt x="75" y="27"/>
                  <a:pt x="75" y="27"/>
                </a:cubicBezTo>
                <a:cubicBezTo>
                  <a:pt x="75" y="27"/>
                  <a:pt x="75" y="27"/>
                  <a:pt x="75" y="27"/>
                </a:cubicBezTo>
                <a:cubicBezTo>
                  <a:pt x="75" y="27"/>
                  <a:pt x="75" y="27"/>
                  <a:pt x="75" y="27"/>
                </a:cubicBezTo>
                <a:cubicBezTo>
                  <a:pt x="75" y="27"/>
                  <a:pt x="75" y="27"/>
                  <a:pt x="75" y="27"/>
                </a:cubicBezTo>
                <a:cubicBezTo>
                  <a:pt x="75" y="27"/>
                  <a:pt x="75" y="27"/>
                  <a:pt x="75" y="27"/>
                </a:cubicBezTo>
                <a:cubicBezTo>
                  <a:pt x="74" y="32"/>
                  <a:pt x="71" y="36"/>
                  <a:pt x="68" y="39"/>
                </a:cubicBezTo>
                <a:cubicBezTo>
                  <a:pt x="68" y="39"/>
                  <a:pt x="68" y="39"/>
                  <a:pt x="68" y="39"/>
                </a:cubicBezTo>
                <a:cubicBezTo>
                  <a:pt x="68" y="39"/>
                  <a:pt x="68" y="39"/>
                  <a:pt x="68" y="39"/>
                </a:cubicBezTo>
                <a:cubicBezTo>
                  <a:pt x="68" y="40"/>
                  <a:pt x="68" y="40"/>
                  <a:pt x="68" y="40"/>
                </a:cubicBezTo>
                <a:cubicBezTo>
                  <a:pt x="74" y="46"/>
                  <a:pt x="74" y="46"/>
                  <a:pt x="74" y="46"/>
                </a:cubicBezTo>
                <a:cubicBezTo>
                  <a:pt x="74" y="46"/>
                  <a:pt x="74" y="46"/>
                  <a:pt x="74" y="46"/>
                </a:cubicBezTo>
                <a:cubicBezTo>
                  <a:pt x="75" y="47"/>
                  <a:pt x="76" y="47"/>
                  <a:pt x="76" y="48"/>
                </a:cubicBezTo>
                <a:cubicBezTo>
                  <a:pt x="77" y="48"/>
                  <a:pt x="77" y="48"/>
                  <a:pt x="78" y="49"/>
                </a:cubicBezTo>
                <a:cubicBezTo>
                  <a:pt x="78" y="49"/>
                  <a:pt x="78" y="49"/>
                  <a:pt x="78" y="49"/>
                </a:cubicBezTo>
                <a:cubicBezTo>
                  <a:pt x="78" y="49"/>
                  <a:pt x="78" y="49"/>
                  <a:pt x="78" y="49"/>
                </a:cubicBezTo>
                <a:cubicBezTo>
                  <a:pt x="78" y="49"/>
                  <a:pt x="79" y="49"/>
                  <a:pt x="80" y="49"/>
                </a:cubicBezTo>
                <a:cubicBezTo>
                  <a:pt x="83" y="49"/>
                  <a:pt x="86" y="47"/>
                  <a:pt x="88" y="45"/>
                </a:cubicBezTo>
                <a:cubicBezTo>
                  <a:pt x="90" y="43"/>
                  <a:pt x="92" y="40"/>
                  <a:pt x="92" y="37"/>
                </a:cubicBezTo>
                <a:cubicBezTo>
                  <a:pt x="92" y="34"/>
                  <a:pt x="90" y="31"/>
                  <a:pt x="88" y="29"/>
                </a:cubicBezTo>
                <a:cubicBezTo>
                  <a:pt x="86" y="27"/>
                  <a:pt x="83" y="25"/>
                  <a:pt x="80" y="25"/>
                </a:cubicBezTo>
                <a:cubicBezTo>
                  <a:pt x="79" y="25"/>
                  <a:pt x="78" y="26"/>
                  <a:pt x="77" y="26"/>
                </a:cubicBezTo>
                <a:cubicBezTo>
                  <a:pt x="76" y="26"/>
                  <a:pt x="75" y="27"/>
                  <a:pt x="75" y="27"/>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0" name="Freeform 20"/>
          <p:cNvSpPr>
            <a:spLocks noEditPoints="1"/>
          </p:cNvSpPr>
          <p:nvPr/>
        </p:nvSpPr>
        <p:spPr bwMode="auto">
          <a:xfrm>
            <a:off x="2480252" y="1814147"/>
            <a:ext cx="332299" cy="373951"/>
          </a:xfrm>
          <a:custGeom>
            <a:avLst/>
            <a:gdLst>
              <a:gd name="T0" fmla="*/ 73 w 88"/>
              <a:gd name="T1" fmla="*/ 22 h 99"/>
              <a:gd name="T2" fmla="*/ 81 w 88"/>
              <a:gd name="T3" fmla="*/ 18 h 99"/>
              <a:gd name="T4" fmla="*/ 77 w 88"/>
              <a:gd name="T5" fmla="*/ 27 h 99"/>
              <a:gd name="T6" fmla="*/ 75 w 88"/>
              <a:gd name="T7" fmla="*/ 86 h 99"/>
              <a:gd name="T8" fmla="*/ 44 w 88"/>
              <a:gd name="T9" fmla="*/ 99 h 99"/>
              <a:gd name="T10" fmla="*/ 13 w 88"/>
              <a:gd name="T11" fmla="*/ 86 h 99"/>
              <a:gd name="T12" fmla="*/ 13 w 88"/>
              <a:gd name="T13" fmla="*/ 24 h 99"/>
              <a:gd name="T14" fmla="*/ 13 w 88"/>
              <a:gd name="T15" fmla="*/ 24 h 99"/>
              <a:gd name="T16" fmla="*/ 41 w 88"/>
              <a:gd name="T17" fmla="*/ 6 h 99"/>
              <a:gd name="T18" fmla="*/ 34 w 88"/>
              <a:gd name="T19" fmla="*/ 3 h 99"/>
              <a:gd name="T20" fmla="*/ 51 w 88"/>
              <a:gd name="T21" fmla="*/ 0 h 99"/>
              <a:gd name="T22" fmla="*/ 51 w 88"/>
              <a:gd name="T23" fmla="*/ 6 h 99"/>
              <a:gd name="T24" fmla="*/ 48 w 88"/>
              <a:gd name="T25" fmla="*/ 12 h 99"/>
              <a:gd name="T26" fmla="*/ 56 w 88"/>
              <a:gd name="T27" fmla="*/ 57 h 99"/>
              <a:gd name="T28" fmla="*/ 60 w 88"/>
              <a:gd name="T29" fmla="*/ 31 h 99"/>
              <a:gd name="T30" fmla="*/ 37 w 88"/>
              <a:gd name="T31" fmla="*/ 46 h 99"/>
              <a:gd name="T32" fmla="*/ 36 w 88"/>
              <a:gd name="T33" fmla="*/ 47 h 99"/>
              <a:gd name="T34" fmla="*/ 33 w 88"/>
              <a:gd name="T35" fmla="*/ 56 h 99"/>
              <a:gd name="T36" fmla="*/ 33 w 88"/>
              <a:gd name="T37" fmla="*/ 58 h 99"/>
              <a:gd name="T38" fmla="*/ 34 w 88"/>
              <a:gd name="T39" fmla="*/ 60 h 99"/>
              <a:gd name="T40" fmla="*/ 39 w 88"/>
              <a:gd name="T41" fmla="*/ 65 h 99"/>
              <a:gd name="T42" fmla="*/ 41 w 88"/>
              <a:gd name="T43" fmla="*/ 66 h 99"/>
              <a:gd name="T44" fmla="*/ 43 w 88"/>
              <a:gd name="T45" fmla="*/ 67 h 99"/>
              <a:gd name="T46" fmla="*/ 44 w 88"/>
              <a:gd name="T47" fmla="*/ 67 h 99"/>
              <a:gd name="T48" fmla="*/ 45 w 88"/>
              <a:gd name="T49" fmla="*/ 67 h 99"/>
              <a:gd name="T50" fmla="*/ 47 w 88"/>
              <a:gd name="T51" fmla="*/ 66 h 99"/>
              <a:gd name="T52" fmla="*/ 54 w 88"/>
              <a:gd name="T53" fmla="*/ 61 h 99"/>
              <a:gd name="T54" fmla="*/ 56 w 88"/>
              <a:gd name="T55" fmla="*/ 57 h 99"/>
              <a:gd name="T56" fmla="*/ 48 w 88"/>
              <a:gd name="T57" fmla="*/ 49 h 99"/>
              <a:gd name="T58" fmla="*/ 40 w 88"/>
              <a:gd name="T59" fmla="*/ 62 h 99"/>
              <a:gd name="T60" fmla="*/ 48 w 88"/>
              <a:gd name="T61" fmla="*/ 49 h 99"/>
              <a:gd name="T62" fmla="*/ 46 w 88"/>
              <a:gd name="T63" fmla="*/ 52 h 99"/>
              <a:gd name="T64" fmla="*/ 43 w 88"/>
              <a:gd name="T65" fmla="*/ 58 h 99"/>
              <a:gd name="T66" fmla="*/ 46 w 88"/>
              <a:gd name="T67" fmla="*/ 52 h 99"/>
              <a:gd name="T68" fmla="*/ 64 w 88"/>
              <a:gd name="T69" fmla="*/ 32 h 99"/>
              <a:gd name="T70" fmla="*/ 58 w 88"/>
              <a:gd name="T71" fmla="*/ 61 h 99"/>
              <a:gd name="T72" fmla="*/ 45 w 88"/>
              <a:gd name="T73" fmla="*/ 71 h 99"/>
              <a:gd name="T74" fmla="*/ 44 w 88"/>
              <a:gd name="T75" fmla="*/ 71 h 99"/>
              <a:gd name="T76" fmla="*/ 42 w 88"/>
              <a:gd name="T77" fmla="*/ 71 h 99"/>
              <a:gd name="T78" fmla="*/ 39 w 88"/>
              <a:gd name="T79" fmla="*/ 70 h 99"/>
              <a:gd name="T80" fmla="*/ 29 w 88"/>
              <a:gd name="T81" fmla="*/ 59 h 99"/>
              <a:gd name="T82" fmla="*/ 29 w 88"/>
              <a:gd name="T83" fmla="*/ 56 h 99"/>
              <a:gd name="T84" fmla="*/ 33 w 88"/>
              <a:gd name="T85" fmla="*/ 45 h 99"/>
              <a:gd name="T86" fmla="*/ 34 w 88"/>
              <a:gd name="T87" fmla="*/ 44 h 99"/>
              <a:gd name="T88" fmla="*/ 35 w 88"/>
              <a:gd name="T89" fmla="*/ 43 h 99"/>
              <a:gd name="T90" fmla="*/ 55 w 88"/>
              <a:gd name="T91" fmla="*/ 26 h 99"/>
              <a:gd name="T92" fmla="*/ 60 w 88"/>
              <a:gd name="T93" fmla="*/ 26 h 99"/>
              <a:gd name="T94" fmla="*/ 61 w 88"/>
              <a:gd name="T95" fmla="*/ 26 h 99"/>
              <a:gd name="T96" fmla="*/ 62 w 88"/>
              <a:gd name="T97" fmla="*/ 27 h 99"/>
              <a:gd name="T98" fmla="*/ 64 w 88"/>
              <a:gd name="T99" fmla="*/ 32 h 99"/>
              <a:gd name="T100" fmla="*/ 70 w 88"/>
              <a:gd name="T101" fmla="*/ 29 h 99"/>
              <a:gd name="T102" fmla="*/ 18 w 88"/>
              <a:gd name="T103" fmla="*/ 29 h 99"/>
              <a:gd name="T104" fmla="*/ 18 w 88"/>
              <a:gd name="T105" fmla="*/ 81 h 99"/>
              <a:gd name="T106" fmla="*/ 70 w 88"/>
              <a:gd name="T107" fmla="*/ 82 h 99"/>
              <a:gd name="T108" fmla="*/ 81 w 88"/>
              <a:gd name="T109" fmla="*/ 55 h 99"/>
              <a:gd name="T110" fmla="*/ 70 w 88"/>
              <a:gd name="T111"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99">
                <a:moveTo>
                  <a:pt x="48" y="12"/>
                </a:moveTo>
                <a:cubicBezTo>
                  <a:pt x="57" y="12"/>
                  <a:pt x="66" y="16"/>
                  <a:pt x="73" y="22"/>
                </a:cubicBezTo>
                <a:cubicBezTo>
                  <a:pt x="76" y="18"/>
                  <a:pt x="76" y="18"/>
                  <a:pt x="76" y="18"/>
                </a:cubicBezTo>
                <a:cubicBezTo>
                  <a:pt x="78" y="17"/>
                  <a:pt x="80" y="17"/>
                  <a:pt x="81" y="18"/>
                </a:cubicBezTo>
                <a:cubicBezTo>
                  <a:pt x="83" y="20"/>
                  <a:pt x="83" y="22"/>
                  <a:pt x="81" y="23"/>
                </a:cubicBezTo>
                <a:cubicBezTo>
                  <a:pt x="77" y="27"/>
                  <a:pt x="77" y="27"/>
                  <a:pt x="77" y="27"/>
                </a:cubicBezTo>
                <a:cubicBezTo>
                  <a:pt x="84" y="34"/>
                  <a:pt x="88" y="44"/>
                  <a:pt x="88" y="55"/>
                </a:cubicBezTo>
                <a:cubicBezTo>
                  <a:pt x="88" y="67"/>
                  <a:pt x="83" y="78"/>
                  <a:pt x="75" y="86"/>
                </a:cubicBezTo>
                <a:cubicBezTo>
                  <a:pt x="75" y="86"/>
                  <a:pt x="75" y="86"/>
                  <a:pt x="75" y="86"/>
                </a:cubicBezTo>
                <a:cubicBezTo>
                  <a:pt x="67" y="94"/>
                  <a:pt x="56" y="99"/>
                  <a:pt x="44" y="99"/>
                </a:cubicBezTo>
                <a:cubicBezTo>
                  <a:pt x="32" y="99"/>
                  <a:pt x="21" y="94"/>
                  <a:pt x="13" y="86"/>
                </a:cubicBezTo>
                <a:cubicBezTo>
                  <a:pt x="13" y="86"/>
                  <a:pt x="13" y="86"/>
                  <a:pt x="13" y="86"/>
                </a:cubicBezTo>
                <a:cubicBezTo>
                  <a:pt x="5" y="78"/>
                  <a:pt x="0" y="67"/>
                  <a:pt x="0" y="55"/>
                </a:cubicBezTo>
                <a:cubicBezTo>
                  <a:pt x="0" y="43"/>
                  <a:pt x="5" y="32"/>
                  <a:pt x="13" y="24"/>
                </a:cubicBezTo>
                <a:cubicBezTo>
                  <a:pt x="13" y="24"/>
                  <a:pt x="13" y="24"/>
                  <a:pt x="13" y="24"/>
                </a:cubicBezTo>
                <a:cubicBezTo>
                  <a:pt x="13" y="24"/>
                  <a:pt x="13" y="24"/>
                  <a:pt x="13" y="24"/>
                </a:cubicBezTo>
                <a:cubicBezTo>
                  <a:pt x="20" y="17"/>
                  <a:pt x="30" y="12"/>
                  <a:pt x="41" y="12"/>
                </a:cubicBezTo>
                <a:cubicBezTo>
                  <a:pt x="41" y="6"/>
                  <a:pt x="41" y="6"/>
                  <a:pt x="41" y="6"/>
                </a:cubicBezTo>
                <a:cubicBezTo>
                  <a:pt x="37" y="6"/>
                  <a:pt x="37" y="6"/>
                  <a:pt x="37" y="6"/>
                </a:cubicBezTo>
                <a:cubicBezTo>
                  <a:pt x="35" y="6"/>
                  <a:pt x="34" y="5"/>
                  <a:pt x="34" y="3"/>
                </a:cubicBezTo>
                <a:cubicBezTo>
                  <a:pt x="34" y="1"/>
                  <a:pt x="35" y="0"/>
                  <a:pt x="37" y="0"/>
                </a:cubicBezTo>
                <a:cubicBezTo>
                  <a:pt x="51" y="0"/>
                  <a:pt x="51" y="0"/>
                  <a:pt x="51" y="0"/>
                </a:cubicBezTo>
                <a:cubicBezTo>
                  <a:pt x="53" y="0"/>
                  <a:pt x="55" y="1"/>
                  <a:pt x="55" y="3"/>
                </a:cubicBezTo>
                <a:cubicBezTo>
                  <a:pt x="55" y="5"/>
                  <a:pt x="53" y="6"/>
                  <a:pt x="51" y="6"/>
                </a:cubicBezTo>
                <a:cubicBezTo>
                  <a:pt x="48" y="6"/>
                  <a:pt x="48" y="6"/>
                  <a:pt x="48" y="6"/>
                </a:cubicBezTo>
                <a:cubicBezTo>
                  <a:pt x="48" y="12"/>
                  <a:pt x="48" y="12"/>
                  <a:pt x="48" y="12"/>
                </a:cubicBezTo>
                <a:close/>
                <a:moveTo>
                  <a:pt x="56" y="57"/>
                </a:moveTo>
                <a:cubicBezTo>
                  <a:pt x="56" y="57"/>
                  <a:pt x="56" y="57"/>
                  <a:pt x="56" y="57"/>
                </a:cubicBezTo>
                <a:cubicBezTo>
                  <a:pt x="56" y="56"/>
                  <a:pt x="56" y="56"/>
                  <a:pt x="56" y="56"/>
                </a:cubicBezTo>
                <a:cubicBezTo>
                  <a:pt x="60" y="31"/>
                  <a:pt x="60" y="31"/>
                  <a:pt x="60" y="31"/>
                </a:cubicBezTo>
                <a:cubicBezTo>
                  <a:pt x="60" y="30"/>
                  <a:pt x="58" y="29"/>
                  <a:pt x="57" y="30"/>
                </a:cubicBezTo>
                <a:cubicBezTo>
                  <a:pt x="37" y="46"/>
                  <a:pt x="37" y="46"/>
                  <a:pt x="37" y="46"/>
                </a:cubicBezTo>
                <a:cubicBezTo>
                  <a:pt x="37" y="46"/>
                  <a:pt x="37" y="46"/>
                  <a:pt x="37" y="46"/>
                </a:cubicBezTo>
                <a:cubicBezTo>
                  <a:pt x="37" y="46"/>
                  <a:pt x="37" y="47"/>
                  <a:pt x="36" y="47"/>
                </a:cubicBezTo>
                <a:cubicBezTo>
                  <a:pt x="36" y="47"/>
                  <a:pt x="36" y="47"/>
                  <a:pt x="36" y="47"/>
                </a:cubicBezTo>
                <a:cubicBezTo>
                  <a:pt x="34" y="49"/>
                  <a:pt x="33" y="53"/>
                  <a:pt x="33" y="56"/>
                </a:cubicBezTo>
                <a:cubicBezTo>
                  <a:pt x="33" y="56"/>
                  <a:pt x="33" y="57"/>
                  <a:pt x="33" y="57"/>
                </a:cubicBezTo>
                <a:cubicBezTo>
                  <a:pt x="33" y="57"/>
                  <a:pt x="33" y="58"/>
                  <a:pt x="33" y="58"/>
                </a:cubicBezTo>
                <a:cubicBezTo>
                  <a:pt x="33" y="59"/>
                  <a:pt x="33" y="59"/>
                  <a:pt x="33" y="59"/>
                </a:cubicBezTo>
                <a:cubicBezTo>
                  <a:pt x="34" y="59"/>
                  <a:pt x="34" y="60"/>
                  <a:pt x="34" y="60"/>
                </a:cubicBezTo>
                <a:cubicBezTo>
                  <a:pt x="34" y="60"/>
                  <a:pt x="34" y="61"/>
                  <a:pt x="34" y="61"/>
                </a:cubicBezTo>
                <a:cubicBezTo>
                  <a:pt x="35" y="63"/>
                  <a:pt x="37" y="64"/>
                  <a:pt x="39" y="65"/>
                </a:cubicBezTo>
                <a:cubicBezTo>
                  <a:pt x="39" y="65"/>
                  <a:pt x="39" y="65"/>
                  <a:pt x="40" y="66"/>
                </a:cubicBezTo>
                <a:cubicBezTo>
                  <a:pt x="40" y="66"/>
                  <a:pt x="40" y="66"/>
                  <a:pt x="41" y="66"/>
                </a:cubicBezTo>
                <a:cubicBezTo>
                  <a:pt x="41" y="66"/>
                  <a:pt x="41" y="66"/>
                  <a:pt x="42" y="66"/>
                </a:cubicBezTo>
                <a:cubicBezTo>
                  <a:pt x="42" y="66"/>
                  <a:pt x="42" y="66"/>
                  <a:pt x="43" y="67"/>
                </a:cubicBezTo>
                <a:cubicBezTo>
                  <a:pt x="43" y="67"/>
                  <a:pt x="43" y="67"/>
                  <a:pt x="43" y="67"/>
                </a:cubicBezTo>
                <a:cubicBezTo>
                  <a:pt x="43" y="67"/>
                  <a:pt x="44" y="67"/>
                  <a:pt x="44" y="67"/>
                </a:cubicBezTo>
                <a:cubicBezTo>
                  <a:pt x="44" y="67"/>
                  <a:pt x="44" y="67"/>
                  <a:pt x="44" y="67"/>
                </a:cubicBezTo>
                <a:cubicBezTo>
                  <a:pt x="44" y="67"/>
                  <a:pt x="45" y="67"/>
                  <a:pt x="45" y="67"/>
                </a:cubicBezTo>
                <a:cubicBezTo>
                  <a:pt x="45" y="67"/>
                  <a:pt x="46" y="67"/>
                  <a:pt x="46" y="66"/>
                </a:cubicBezTo>
                <a:cubicBezTo>
                  <a:pt x="46" y="66"/>
                  <a:pt x="47" y="66"/>
                  <a:pt x="47" y="66"/>
                </a:cubicBezTo>
                <a:cubicBezTo>
                  <a:pt x="50" y="66"/>
                  <a:pt x="52" y="64"/>
                  <a:pt x="53" y="62"/>
                </a:cubicBezTo>
                <a:cubicBezTo>
                  <a:pt x="54" y="62"/>
                  <a:pt x="54" y="61"/>
                  <a:pt x="54" y="61"/>
                </a:cubicBezTo>
                <a:cubicBezTo>
                  <a:pt x="55" y="60"/>
                  <a:pt x="55" y="58"/>
                  <a:pt x="56" y="57"/>
                </a:cubicBezTo>
                <a:cubicBezTo>
                  <a:pt x="56" y="57"/>
                  <a:pt x="56" y="57"/>
                  <a:pt x="56" y="57"/>
                </a:cubicBezTo>
                <a:close/>
                <a:moveTo>
                  <a:pt x="48" y="49"/>
                </a:moveTo>
                <a:cubicBezTo>
                  <a:pt x="48" y="49"/>
                  <a:pt x="48" y="49"/>
                  <a:pt x="48" y="49"/>
                </a:cubicBezTo>
                <a:cubicBezTo>
                  <a:pt x="51" y="51"/>
                  <a:pt x="53" y="55"/>
                  <a:pt x="51" y="59"/>
                </a:cubicBezTo>
                <a:cubicBezTo>
                  <a:pt x="49" y="62"/>
                  <a:pt x="44" y="64"/>
                  <a:pt x="40" y="62"/>
                </a:cubicBezTo>
                <a:cubicBezTo>
                  <a:pt x="37" y="60"/>
                  <a:pt x="36" y="55"/>
                  <a:pt x="38" y="51"/>
                </a:cubicBezTo>
                <a:cubicBezTo>
                  <a:pt x="40" y="48"/>
                  <a:pt x="44" y="47"/>
                  <a:pt x="48" y="49"/>
                </a:cubicBezTo>
                <a:close/>
                <a:moveTo>
                  <a:pt x="46" y="52"/>
                </a:moveTo>
                <a:cubicBezTo>
                  <a:pt x="46" y="52"/>
                  <a:pt x="46" y="52"/>
                  <a:pt x="46" y="52"/>
                </a:cubicBezTo>
                <a:cubicBezTo>
                  <a:pt x="44" y="51"/>
                  <a:pt x="42" y="52"/>
                  <a:pt x="41" y="53"/>
                </a:cubicBezTo>
                <a:cubicBezTo>
                  <a:pt x="40" y="55"/>
                  <a:pt x="41" y="57"/>
                  <a:pt x="43" y="58"/>
                </a:cubicBezTo>
                <a:cubicBezTo>
                  <a:pt x="44" y="59"/>
                  <a:pt x="46" y="58"/>
                  <a:pt x="47" y="57"/>
                </a:cubicBezTo>
                <a:cubicBezTo>
                  <a:pt x="48" y="55"/>
                  <a:pt x="47" y="53"/>
                  <a:pt x="46" y="52"/>
                </a:cubicBezTo>
                <a:close/>
                <a:moveTo>
                  <a:pt x="64" y="32"/>
                </a:moveTo>
                <a:cubicBezTo>
                  <a:pt x="64" y="32"/>
                  <a:pt x="64" y="32"/>
                  <a:pt x="64" y="32"/>
                </a:cubicBezTo>
                <a:cubicBezTo>
                  <a:pt x="60" y="57"/>
                  <a:pt x="60" y="57"/>
                  <a:pt x="60" y="57"/>
                </a:cubicBezTo>
                <a:cubicBezTo>
                  <a:pt x="59" y="59"/>
                  <a:pt x="59" y="60"/>
                  <a:pt x="58" y="61"/>
                </a:cubicBezTo>
                <a:cubicBezTo>
                  <a:pt x="56" y="66"/>
                  <a:pt x="52" y="70"/>
                  <a:pt x="47" y="70"/>
                </a:cubicBezTo>
                <a:cubicBezTo>
                  <a:pt x="46" y="71"/>
                  <a:pt x="46" y="71"/>
                  <a:pt x="45" y="71"/>
                </a:cubicBezTo>
                <a:cubicBezTo>
                  <a:pt x="45" y="71"/>
                  <a:pt x="44" y="71"/>
                  <a:pt x="44" y="71"/>
                </a:cubicBezTo>
                <a:cubicBezTo>
                  <a:pt x="44" y="71"/>
                  <a:pt x="44" y="71"/>
                  <a:pt x="44" y="71"/>
                </a:cubicBezTo>
                <a:cubicBezTo>
                  <a:pt x="43" y="71"/>
                  <a:pt x="43" y="71"/>
                  <a:pt x="42" y="71"/>
                </a:cubicBezTo>
                <a:cubicBezTo>
                  <a:pt x="42" y="71"/>
                  <a:pt x="42" y="71"/>
                  <a:pt x="42" y="71"/>
                </a:cubicBezTo>
                <a:cubicBezTo>
                  <a:pt x="42" y="71"/>
                  <a:pt x="41" y="70"/>
                  <a:pt x="41" y="70"/>
                </a:cubicBezTo>
                <a:cubicBezTo>
                  <a:pt x="40" y="70"/>
                  <a:pt x="40" y="70"/>
                  <a:pt x="39" y="70"/>
                </a:cubicBezTo>
                <a:cubicBezTo>
                  <a:pt x="35" y="68"/>
                  <a:pt x="31" y="65"/>
                  <a:pt x="30" y="61"/>
                </a:cubicBezTo>
                <a:cubicBezTo>
                  <a:pt x="30" y="60"/>
                  <a:pt x="29" y="60"/>
                  <a:pt x="29" y="59"/>
                </a:cubicBezTo>
                <a:cubicBezTo>
                  <a:pt x="29" y="59"/>
                  <a:pt x="29" y="58"/>
                  <a:pt x="29" y="58"/>
                </a:cubicBezTo>
                <a:cubicBezTo>
                  <a:pt x="29" y="57"/>
                  <a:pt x="29" y="57"/>
                  <a:pt x="29" y="56"/>
                </a:cubicBezTo>
                <a:cubicBezTo>
                  <a:pt x="28" y="53"/>
                  <a:pt x="30" y="49"/>
                  <a:pt x="32" y="46"/>
                </a:cubicBezTo>
                <a:cubicBezTo>
                  <a:pt x="32" y="46"/>
                  <a:pt x="32" y="45"/>
                  <a:pt x="33" y="45"/>
                </a:cubicBezTo>
                <a:cubicBezTo>
                  <a:pt x="33" y="45"/>
                  <a:pt x="33" y="44"/>
                  <a:pt x="34" y="44"/>
                </a:cubicBezTo>
                <a:cubicBezTo>
                  <a:pt x="34" y="44"/>
                  <a:pt x="34" y="44"/>
                  <a:pt x="34" y="44"/>
                </a:cubicBezTo>
                <a:cubicBezTo>
                  <a:pt x="34" y="43"/>
                  <a:pt x="34" y="43"/>
                  <a:pt x="35" y="43"/>
                </a:cubicBezTo>
                <a:cubicBezTo>
                  <a:pt x="35" y="43"/>
                  <a:pt x="35" y="43"/>
                  <a:pt x="35" y="43"/>
                </a:cubicBezTo>
                <a:cubicBezTo>
                  <a:pt x="55" y="27"/>
                  <a:pt x="55" y="27"/>
                  <a:pt x="55" y="27"/>
                </a:cubicBezTo>
                <a:cubicBezTo>
                  <a:pt x="55" y="27"/>
                  <a:pt x="55" y="27"/>
                  <a:pt x="55" y="26"/>
                </a:cubicBezTo>
                <a:cubicBezTo>
                  <a:pt x="56" y="26"/>
                  <a:pt x="56" y="26"/>
                  <a:pt x="56" y="26"/>
                </a:cubicBezTo>
                <a:cubicBezTo>
                  <a:pt x="57" y="25"/>
                  <a:pt x="58" y="25"/>
                  <a:pt x="60" y="26"/>
                </a:cubicBezTo>
                <a:cubicBezTo>
                  <a:pt x="60" y="26"/>
                  <a:pt x="60" y="26"/>
                  <a:pt x="60" y="26"/>
                </a:cubicBezTo>
                <a:cubicBezTo>
                  <a:pt x="61" y="26"/>
                  <a:pt x="61" y="26"/>
                  <a:pt x="61" y="26"/>
                </a:cubicBezTo>
                <a:cubicBezTo>
                  <a:pt x="61" y="26"/>
                  <a:pt x="61" y="26"/>
                  <a:pt x="61" y="26"/>
                </a:cubicBezTo>
                <a:cubicBezTo>
                  <a:pt x="62" y="27"/>
                  <a:pt x="62" y="27"/>
                  <a:pt x="62" y="27"/>
                </a:cubicBezTo>
                <a:cubicBezTo>
                  <a:pt x="62" y="27"/>
                  <a:pt x="62" y="27"/>
                  <a:pt x="62" y="27"/>
                </a:cubicBezTo>
                <a:cubicBezTo>
                  <a:pt x="63" y="28"/>
                  <a:pt x="64" y="30"/>
                  <a:pt x="64" y="32"/>
                </a:cubicBezTo>
                <a:close/>
                <a:moveTo>
                  <a:pt x="70" y="29"/>
                </a:moveTo>
                <a:cubicBezTo>
                  <a:pt x="70" y="29"/>
                  <a:pt x="70" y="29"/>
                  <a:pt x="70" y="29"/>
                </a:cubicBezTo>
                <a:cubicBezTo>
                  <a:pt x="64" y="22"/>
                  <a:pt x="54" y="18"/>
                  <a:pt x="44" y="18"/>
                </a:cubicBezTo>
                <a:cubicBezTo>
                  <a:pt x="34" y="18"/>
                  <a:pt x="25" y="22"/>
                  <a:pt x="18" y="29"/>
                </a:cubicBezTo>
                <a:cubicBezTo>
                  <a:pt x="11" y="36"/>
                  <a:pt x="7" y="45"/>
                  <a:pt x="7" y="55"/>
                </a:cubicBezTo>
                <a:cubicBezTo>
                  <a:pt x="7" y="65"/>
                  <a:pt x="11" y="75"/>
                  <a:pt x="18" y="81"/>
                </a:cubicBezTo>
                <a:cubicBezTo>
                  <a:pt x="25" y="88"/>
                  <a:pt x="34" y="92"/>
                  <a:pt x="44" y="92"/>
                </a:cubicBezTo>
                <a:cubicBezTo>
                  <a:pt x="54" y="92"/>
                  <a:pt x="64" y="88"/>
                  <a:pt x="70" y="82"/>
                </a:cubicBezTo>
                <a:cubicBezTo>
                  <a:pt x="70" y="81"/>
                  <a:pt x="70" y="81"/>
                  <a:pt x="70" y="81"/>
                </a:cubicBezTo>
                <a:cubicBezTo>
                  <a:pt x="77" y="75"/>
                  <a:pt x="81" y="65"/>
                  <a:pt x="81" y="55"/>
                </a:cubicBezTo>
                <a:cubicBezTo>
                  <a:pt x="81" y="45"/>
                  <a:pt x="77" y="36"/>
                  <a:pt x="71" y="29"/>
                </a:cubicBezTo>
                <a:cubicBezTo>
                  <a:pt x="70" y="29"/>
                  <a:pt x="70" y="29"/>
                  <a:pt x="70" y="29"/>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21" name="Rectangle 24"/>
          <p:cNvSpPr>
            <a:spLocks noChangeArrowheads="1"/>
          </p:cNvSpPr>
          <p:nvPr/>
        </p:nvSpPr>
        <p:spPr bwMode="auto">
          <a:xfrm>
            <a:off x="8304245" y="2407686"/>
            <a:ext cx="2458104" cy="108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to help anyone that is stepping into the world of PowerPoint for the very first time. </a:t>
            </a:r>
          </a:p>
        </p:txBody>
      </p:sp>
      <p:sp>
        <p:nvSpPr>
          <p:cNvPr id="22" name="Rectangle 24"/>
          <p:cNvSpPr>
            <a:spLocks noChangeArrowheads="1"/>
          </p:cNvSpPr>
          <p:nvPr/>
        </p:nvSpPr>
        <p:spPr bwMode="auto">
          <a:xfrm>
            <a:off x="1417349" y="2407686"/>
            <a:ext cx="2458104" cy="108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to help anyone that is stepping into the world of PowerPoint for the very first time. </a:t>
            </a:r>
          </a:p>
        </p:txBody>
      </p:sp>
      <p:sp>
        <p:nvSpPr>
          <p:cNvPr id="23" name="Rectangle 24"/>
          <p:cNvSpPr>
            <a:spLocks noChangeArrowheads="1"/>
          </p:cNvSpPr>
          <p:nvPr/>
        </p:nvSpPr>
        <p:spPr bwMode="auto">
          <a:xfrm>
            <a:off x="2382756" y="4867988"/>
            <a:ext cx="2458104" cy="108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to help anyone that is stepping into the world of PowerPoint for the very first time. </a:t>
            </a:r>
          </a:p>
        </p:txBody>
      </p:sp>
      <p:sp>
        <p:nvSpPr>
          <p:cNvPr id="24" name="Rectangle 24"/>
          <p:cNvSpPr>
            <a:spLocks noChangeArrowheads="1"/>
          </p:cNvSpPr>
          <p:nvPr/>
        </p:nvSpPr>
        <p:spPr bwMode="auto">
          <a:xfrm>
            <a:off x="7632171" y="4867988"/>
            <a:ext cx="2458104" cy="108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a:solidFill>
                  <a:srgbClr val="333333">
                    <a:lumMod val="75000"/>
                    <a:lumOff val="25000"/>
                  </a:srgbClr>
                </a:solidFill>
                <a:latin typeface="Calibri"/>
                <a:ea typeface="宋体" panose="02010600030101010101" pitchFamily="2" charset="-122"/>
              </a:rPr>
              <a:t>添加文字标题</a:t>
            </a:r>
          </a:p>
          <a:p>
            <a:pPr algn="ctr" defTabSz="1219170">
              <a:lnSpc>
                <a:spcPct val="120000"/>
              </a:lnSpc>
              <a:spcBef>
                <a:spcPts val="400"/>
              </a:spcBef>
            </a:pPr>
            <a:r>
              <a:rPr lang="en-US" altLang="zh-CN" sz="1067">
                <a:solidFill>
                  <a:srgbClr val="FFFFFF">
                    <a:lumMod val="50000"/>
                  </a:srgbClr>
                </a:solidFill>
                <a:latin typeface="Calibri"/>
                <a:ea typeface="宋体" panose="02010600030101010101" pitchFamily="2" charset="-122"/>
              </a:rPr>
              <a:t>We </a:t>
            </a:r>
            <a:r>
              <a:rPr lang="en-US" altLang="zh-CN" sz="1067" dirty="0">
                <a:solidFill>
                  <a:srgbClr val="FFFFFF">
                    <a:lumMod val="50000"/>
                  </a:srgbClr>
                </a:solidFill>
                <a:latin typeface="Calibri"/>
                <a:ea typeface="宋体" panose="02010600030101010101" pitchFamily="2" charset="-122"/>
              </a:rPr>
              <a:t>have many PowerPoint templates that has been specifically designed to help anyone that is stepping into the world of PowerPoint for the very first time. </a:t>
            </a:r>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3752" y="1069807"/>
            <a:ext cx="2136640" cy="4985860"/>
          </a:xfrm>
          <a:prstGeom prst="rect">
            <a:avLst/>
          </a:pr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7937" y="3562737"/>
            <a:ext cx="1645532" cy="3578326"/>
          </a:xfrm>
          <a:prstGeom prst="rect">
            <a:avLst/>
          </a:prstGeom>
        </p:spPr>
      </p:pic>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89321" y="3092898"/>
            <a:ext cx="2058980" cy="3897537"/>
          </a:xfrm>
          <a:prstGeom prst="rect">
            <a:avLst/>
          </a:prstGeom>
        </p:spPr>
      </p:pic>
    </p:spTree>
    <p:extLst>
      <p:ext uri="{BB962C8B-B14F-4D97-AF65-F5344CB8AC3E}">
        <p14:creationId xmlns:p14="http://schemas.microsoft.com/office/powerpoint/2010/main" val="3175577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42"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23</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grpSp>
        <p:nvGrpSpPr>
          <p:cNvPr id="6" name="组合 5"/>
          <p:cNvGrpSpPr/>
          <p:nvPr/>
        </p:nvGrpSpPr>
        <p:grpSpPr>
          <a:xfrm>
            <a:off x="787191" y="3041543"/>
            <a:ext cx="10612856" cy="1719669"/>
            <a:chOff x="787171" y="2988535"/>
            <a:chExt cx="10612880" cy="1719669"/>
          </a:xfrm>
        </p:grpSpPr>
        <p:sp>
          <p:nvSpPr>
            <p:cNvPr id="8" name="椭圆 7"/>
            <p:cNvSpPr/>
            <p:nvPr/>
          </p:nvSpPr>
          <p:spPr>
            <a:xfrm>
              <a:off x="787171" y="3378470"/>
              <a:ext cx="939802" cy="939800"/>
            </a:xfrm>
            <a:prstGeom prst="ellipse">
              <a:avLst/>
            </a:prstGeom>
            <a:solidFill>
              <a:srgbClr val="6B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zh-CN" altLang="en-US" sz="1867" dirty="0">
                  <a:solidFill>
                    <a:prstClr val="white"/>
                  </a:solidFill>
                  <a:latin typeface="微软雅黑" pitchFamily="34" charset="-122"/>
                  <a:ea typeface="微软雅黑" pitchFamily="34" charset="-122"/>
                </a:rPr>
                <a:t>数据</a:t>
              </a:r>
            </a:p>
          </p:txBody>
        </p:sp>
        <p:sp>
          <p:nvSpPr>
            <p:cNvPr id="9" name="虚尾箭头 7"/>
            <p:cNvSpPr/>
            <p:nvPr/>
          </p:nvSpPr>
          <p:spPr>
            <a:xfrm>
              <a:off x="1975573" y="3670570"/>
              <a:ext cx="546101" cy="3556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endParaRPr lang="zh-CN" altLang="en-US" sz="1867" dirty="0">
                <a:solidFill>
                  <a:prstClr val="white"/>
                </a:solidFill>
                <a:latin typeface="微软雅黑" pitchFamily="34" charset="-122"/>
                <a:ea typeface="微软雅黑" pitchFamily="34" charset="-122"/>
              </a:endParaRPr>
            </a:p>
          </p:txBody>
        </p:sp>
        <p:sp>
          <p:nvSpPr>
            <p:cNvPr id="10" name="椭圆 9"/>
            <p:cNvSpPr/>
            <p:nvPr/>
          </p:nvSpPr>
          <p:spPr>
            <a:xfrm>
              <a:off x="2664243" y="3378470"/>
              <a:ext cx="939800" cy="939800"/>
            </a:xfrm>
            <a:prstGeom prst="ellipse">
              <a:avLst/>
            </a:prstGeom>
            <a:solidFill>
              <a:srgbClr val="6B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zh-CN" altLang="en-US" sz="1867" dirty="0">
                  <a:solidFill>
                    <a:prstClr val="white"/>
                  </a:solidFill>
                  <a:latin typeface="微软雅黑" pitchFamily="34" charset="-122"/>
                  <a:ea typeface="微软雅黑" pitchFamily="34" charset="-122"/>
                </a:rPr>
                <a:t>整理</a:t>
              </a:r>
            </a:p>
          </p:txBody>
        </p:sp>
        <p:sp>
          <p:nvSpPr>
            <p:cNvPr id="11" name="虚尾箭头 9"/>
            <p:cNvSpPr/>
            <p:nvPr/>
          </p:nvSpPr>
          <p:spPr>
            <a:xfrm>
              <a:off x="3736008" y="3670570"/>
              <a:ext cx="546101" cy="3556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endParaRPr lang="zh-CN" altLang="en-US" sz="1867" dirty="0">
                <a:solidFill>
                  <a:prstClr val="white"/>
                </a:solidFill>
                <a:latin typeface="微软雅黑" pitchFamily="34" charset="-122"/>
                <a:ea typeface="微软雅黑" pitchFamily="34" charset="-122"/>
              </a:endParaRPr>
            </a:p>
          </p:txBody>
        </p:sp>
        <p:sp>
          <p:nvSpPr>
            <p:cNvPr id="12" name="椭圆 11"/>
            <p:cNvSpPr/>
            <p:nvPr/>
          </p:nvSpPr>
          <p:spPr>
            <a:xfrm>
              <a:off x="4445879" y="3378470"/>
              <a:ext cx="939800" cy="939800"/>
            </a:xfrm>
            <a:prstGeom prst="ellipse">
              <a:avLst/>
            </a:prstGeom>
            <a:solidFill>
              <a:srgbClr val="6B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zh-CN" altLang="en-US" sz="1867" dirty="0">
                  <a:solidFill>
                    <a:prstClr val="white"/>
                  </a:solidFill>
                  <a:latin typeface="微软雅黑" pitchFamily="34" charset="-122"/>
                  <a:ea typeface="微软雅黑" pitchFamily="34" charset="-122"/>
                </a:rPr>
                <a:t>参考</a:t>
              </a:r>
            </a:p>
          </p:txBody>
        </p:sp>
        <p:sp>
          <p:nvSpPr>
            <p:cNvPr id="13" name="虚尾箭头 11"/>
            <p:cNvSpPr/>
            <p:nvPr/>
          </p:nvSpPr>
          <p:spPr>
            <a:xfrm>
              <a:off x="5496443" y="3670570"/>
              <a:ext cx="546101" cy="3556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endParaRPr lang="zh-CN" altLang="en-US" sz="1867" dirty="0">
                <a:solidFill>
                  <a:prstClr val="white"/>
                </a:solidFill>
                <a:latin typeface="微软雅黑" pitchFamily="34" charset="-122"/>
                <a:ea typeface="微软雅黑" pitchFamily="34" charset="-122"/>
              </a:endParaRPr>
            </a:p>
          </p:txBody>
        </p:sp>
        <p:sp>
          <p:nvSpPr>
            <p:cNvPr id="14" name="椭圆 13"/>
            <p:cNvSpPr/>
            <p:nvPr/>
          </p:nvSpPr>
          <p:spPr>
            <a:xfrm>
              <a:off x="6163909" y="2988535"/>
              <a:ext cx="1719669" cy="1719669"/>
            </a:xfrm>
            <a:prstGeom prst="ellipse">
              <a:avLst/>
            </a:prstGeom>
            <a:solidFill>
              <a:srgbClr val="6B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zh-CN" altLang="en-US" sz="4000" b="1" dirty="0">
                  <a:solidFill>
                    <a:prstClr val="white"/>
                  </a:solidFill>
                  <a:latin typeface="微软雅黑" pitchFamily="34" charset="-122"/>
                  <a:ea typeface="微软雅黑" pitchFamily="34" charset="-122"/>
                </a:rPr>
                <a:t>分析</a:t>
              </a:r>
            </a:p>
          </p:txBody>
        </p:sp>
        <p:sp>
          <p:nvSpPr>
            <p:cNvPr id="15" name="椭圆 14"/>
            <p:cNvSpPr/>
            <p:nvPr/>
          </p:nvSpPr>
          <p:spPr>
            <a:xfrm>
              <a:off x="8619402" y="3378470"/>
              <a:ext cx="939800" cy="939800"/>
            </a:xfrm>
            <a:prstGeom prst="ellipse">
              <a:avLst/>
            </a:prstGeom>
            <a:solidFill>
              <a:srgbClr val="6B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zh-CN" altLang="en-US" sz="1867" dirty="0">
                  <a:solidFill>
                    <a:prstClr val="white"/>
                  </a:solidFill>
                  <a:latin typeface="微软雅黑" pitchFamily="34" charset="-122"/>
                  <a:ea typeface="微软雅黑" pitchFamily="34" charset="-122"/>
                </a:rPr>
                <a:t>结论</a:t>
              </a:r>
            </a:p>
          </p:txBody>
        </p:sp>
        <p:sp>
          <p:nvSpPr>
            <p:cNvPr id="16" name="虚尾箭头 14"/>
            <p:cNvSpPr/>
            <p:nvPr/>
          </p:nvSpPr>
          <p:spPr>
            <a:xfrm>
              <a:off x="7983741" y="3670570"/>
              <a:ext cx="546100" cy="3556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endParaRPr lang="zh-CN" altLang="en-US" sz="1867" dirty="0">
                <a:solidFill>
                  <a:prstClr val="white"/>
                </a:solidFill>
                <a:latin typeface="微软雅黑" pitchFamily="34" charset="-122"/>
                <a:ea typeface="微软雅黑" pitchFamily="34" charset="-122"/>
              </a:endParaRPr>
            </a:p>
          </p:txBody>
        </p:sp>
        <p:sp>
          <p:nvSpPr>
            <p:cNvPr id="17" name="虚尾箭头 15"/>
            <p:cNvSpPr/>
            <p:nvPr/>
          </p:nvSpPr>
          <p:spPr>
            <a:xfrm>
              <a:off x="9659366" y="3670570"/>
              <a:ext cx="546100" cy="355600"/>
            </a:xfrm>
            <a:prstGeom prst="strip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endParaRPr lang="zh-CN" altLang="en-US" sz="1867" dirty="0">
                <a:solidFill>
                  <a:prstClr val="white"/>
                </a:solidFill>
                <a:latin typeface="微软雅黑" pitchFamily="34" charset="-122"/>
                <a:ea typeface="微软雅黑" pitchFamily="34" charset="-122"/>
              </a:endParaRPr>
            </a:p>
          </p:txBody>
        </p:sp>
        <p:sp>
          <p:nvSpPr>
            <p:cNvPr id="18" name="椭圆 17"/>
            <p:cNvSpPr/>
            <p:nvPr/>
          </p:nvSpPr>
          <p:spPr>
            <a:xfrm>
              <a:off x="10316234" y="3306462"/>
              <a:ext cx="1083817" cy="1083816"/>
            </a:xfrm>
            <a:prstGeom prst="ellipse">
              <a:avLst/>
            </a:prstGeom>
            <a:solidFill>
              <a:srgbClr val="6B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zh-CN" altLang="en-US" sz="2000" b="1" dirty="0">
                  <a:solidFill>
                    <a:prstClr val="white"/>
                  </a:solidFill>
                  <a:latin typeface="微软雅黑" pitchFamily="34" charset="-122"/>
                  <a:ea typeface="微软雅黑" pitchFamily="34" charset="-122"/>
                </a:rPr>
                <a:t>建议</a:t>
              </a:r>
            </a:p>
          </p:txBody>
        </p:sp>
      </p:grpSp>
      <p:grpSp>
        <p:nvGrpSpPr>
          <p:cNvPr id="19" name="组合 18"/>
          <p:cNvGrpSpPr/>
          <p:nvPr/>
        </p:nvGrpSpPr>
        <p:grpSpPr>
          <a:xfrm>
            <a:off x="1187780" y="1349549"/>
            <a:ext cx="1696660" cy="1945483"/>
            <a:chOff x="895845" y="937418"/>
            <a:chExt cx="1696659" cy="1945482"/>
          </a:xfrm>
        </p:grpSpPr>
        <p:sp>
          <p:nvSpPr>
            <p:cNvPr id="20" name="椭圆 19"/>
            <p:cNvSpPr/>
            <p:nvPr/>
          </p:nvSpPr>
          <p:spPr>
            <a:xfrm>
              <a:off x="895845" y="27559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lnSpc>
                  <a:spcPct val="150000"/>
                </a:lnSpc>
              </a:pPr>
              <a:endParaRPr lang="zh-CN" altLang="en-US" sz="1600" dirty="0">
                <a:solidFill>
                  <a:prstClr val="black">
                    <a:lumMod val="75000"/>
                    <a:lumOff val="25000"/>
                  </a:prstClr>
                </a:solidFill>
                <a:latin typeface="微软雅黑" pitchFamily="34" charset="-122"/>
                <a:ea typeface="微软雅黑" pitchFamily="34" charset="-122"/>
              </a:endParaRPr>
            </a:p>
          </p:txBody>
        </p:sp>
        <p:cxnSp>
          <p:nvCxnSpPr>
            <p:cNvPr id="21" name="直接连接符 20"/>
            <p:cNvCxnSpPr>
              <a:stCxn id="20" idx="0"/>
            </p:cNvCxnSpPr>
            <p:nvPr/>
          </p:nvCxnSpPr>
          <p:spPr>
            <a:xfrm flipV="1">
              <a:off x="959345" y="1030514"/>
              <a:ext cx="0" cy="1725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3"/>
            <p:cNvSpPr txBox="1"/>
            <p:nvPr/>
          </p:nvSpPr>
          <p:spPr>
            <a:xfrm>
              <a:off x="1022845" y="937418"/>
              <a:ext cx="1569659" cy="1569659"/>
            </a:xfrm>
            <a:prstGeom prst="rect">
              <a:avLst/>
            </a:prstGeom>
            <a:noFill/>
          </p:spPr>
          <p:txBody>
            <a:bodyPr wrap="none" rtlCol="0">
              <a:spAutoFit/>
            </a:bodyPr>
            <a:lstStyle/>
            <a:p>
              <a:pPr defTabSz="457189">
                <a:lnSpc>
                  <a:spcPct val="150000"/>
                </a:lnSpc>
              </a:pPr>
              <a:r>
                <a:rPr lang="zh-CN" altLang="en-US" sz="1600" b="1" dirty="0">
                  <a:solidFill>
                    <a:srgbClr val="6BC1D3"/>
                  </a:solidFill>
                  <a:latin typeface="微软雅黑" panose="020B0503020204020204" pitchFamily="34" charset="-122"/>
                  <a:ea typeface="微软雅黑" panose="020B0503020204020204" pitchFamily="34" charset="-122"/>
                </a:rPr>
                <a:t>数据来源</a:t>
              </a:r>
              <a:endParaRPr lang="en-US" altLang="zh-CN" sz="1600" b="1" dirty="0">
                <a:solidFill>
                  <a:srgbClr val="6BC1D3"/>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上海</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杭州</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宁波等地</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山核桃产业相关机构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726605" y="4481703"/>
            <a:ext cx="1487780" cy="1446906"/>
            <a:chOff x="3165679" y="4214343"/>
            <a:chExt cx="1487780" cy="1446905"/>
          </a:xfrm>
        </p:grpSpPr>
        <p:sp>
          <p:nvSpPr>
            <p:cNvPr id="24" name="椭圆 23"/>
            <p:cNvSpPr/>
            <p:nvPr/>
          </p:nvSpPr>
          <p:spPr>
            <a:xfrm>
              <a:off x="4526459" y="421434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lnSpc>
                  <a:spcPct val="150000"/>
                </a:lnSpc>
              </a:pPr>
              <a:endParaRPr lang="zh-CN" altLang="en-US" sz="1600" dirty="0">
                <a:solidFill>
                  <a:prstClr val="black">
                    <a:lumMod val="75000"/>
                    <a:lumOff val="25000"/>
                  </a:prstClr>
                </a:solidFill>
                <a:latin typeface="微软雅黑" pitchFamily="34" charset="-122"/>
                <a:ea typeface="微软雅黑" pitchFamily="34" charset="-122"/>
              </a:endParaRPr>
            </a:p>
          </p:txBody>
        </p:sp>
        <p:cxnSp>
          <p:nvCxnSpPr>
            <p:cNvPr id="25" name="直接连接符 24"/>
            <p:cNvCxnSpPr/>
            <p:nvPr/>
          </p:nvCxnSpPr>
          <p:spPr>
            <a:xfrm>
              <a:off x="4586152" y="4338634"/>
              <a:ext cx="0" cy="13226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3"/>
            <p:cNvSpPr txBox="1"/>
            <p:nvPr/>
          </p:nvSpPr>
          <p:spPr>
            <a:xfrm>
              <a:off x="3165679" y="4214343"/>
              <a:ext cx="1415772" cy="1292661"/>
            </a:xfrm>
            <a:prstGeom prst="rect">
              <a:avLst/>
            </a:prstGeom>
            <a:noFill/>
          </p:spPr>
          <p:txBody>
            <a:bodyPr wrap="none" rtlCol="0">
              <a:spAutoFit/>
            </a:bodyPr>
            <a:lstStyle/>
            <a:p>
              <a:pPr algn="r" defTabSz="457189">
                <a:lnSpc>
                  <a:spcPct val="150000"/>
                </a:lnSpc>
              </a:pPr>
              <a:r>
                <a:rPr lang="zh-CN" altLang="en-US" sz="1600" b="1" dirty="0">
                  <a:solidFill>
                    <a:srgbClr val="6BC1D3"/>
                  </a:solidFill>
                  <a:latin typeface="微软雅黑" panose="020B0503020204020204" pitchFamily="34" charset="-122"/>
                  <a:ea typeface="微软雅黑" panose="020B0503020204020204" pitchFamily="34" charset="-122"/>
                </a:rPr>
                <a:t>理论基础</a:t>
              </a:r>
              <a:endParaRPr lang="en-US" altLang="zh-CN" sz="1600" b="1" dirty="0">
                <a:solidFill>
                  <a:srgbClr val="6BC1D3"/>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贝尔模型</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集群品牌形象特点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相关文献资料</a:t>
              </a:r>
            </a:p>
          </p:txBody>
        </p:sp>
      </p:grpSp>
      <p:grpSp>
        <p:nvGrpSpPr>
          <p:cNvPr id="27" name="组合 26"/>
          <p:cNvGrpSpPr/>
          <p:nvPr/>
        </p:nvGrpSpPr>
        <p:grpSpPr>
          <a:xfrm>
            <a:off x="8989607" y="1352697"/>
            <a:ext cx="1138118" cy="1956609"/>
            <a:chOff x="4831624" y="926292"/>
            <a:chExt cx="1138119" cy="1956608"/>
          </a:xfrm>
        </p:grpSpPr>
        <p:sp>
          <p:nvSpPr>
            <p:cNvPr id="28" name="椭圆 27"/>
            <p:cNvSpPr/>
            <p:nvPr/>
          </p:nvSpPr>
          <p:spPr>
            <a:xfrm>
              <a:off x="4831624" y="27559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lnSpc>
                  <a:spcPct val="150000"/>
                </a:lnSpc>
              </a:pPr>
              <a:endParaRPr lang="zh-CN" altLang="en-US" sz="1600" dirty="0">
                <a:solidFill>
                  <a:prstClr val="black">
                    <a:lumMod val="75000"/>
                    <a:lumOff val="25000"/>
                  </a:prstClr>
                </a:solidFill>
                <a:latin typeface="微软雅黑" pitchFamily="34" charset="-122"/>
                <a:ea typeface="微软雅黑" pitchFamily="34" charset="-122"/>
              </a:endParaRPr>
            </a:p>
          </p:txBody>
        </p:sp>
        <p:cxnSp>
          <p:nvCxnSpPr>
            <p:cNvPr id="29" name="直接连接符 28"/>
            <p:cNvCxnSpPr/>
            <p:nvPr/>
          </p:nvCxnSpPr>
          <p:spPr>
            <a:xfrm flipV="1">
              <a:off x="4885010" y="1054578"/>
              <a:ext cx="0" cy="17013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3"/>
            <p:cNvSpPr txBox="1"/>
            <p:nvPr/>
          </p:nvSpPr>
          <p:spPr>
            <a:xfrm>
              <a:off x="4964339" y="926292"/>
              <a:ext cx="1005404" cy="1569659"/>
            </a:xfrm>
            <a:prstGeom prst="rect">
              <a:avLst/>
            </a:prstGeom>
            <a:noFill/>
          </p:spPr>
          <p:txBody>
            <a:bodyPr wrap="none" rtlCol="0">
              <a:spAutoFit/>
            </a:bodyPr>
            <a:lstStyle/>
            <a:p>
              <a:pPr defTabSz="457189">
                <a:lnSpc>
                  <a:spcPct val="150000"/>
                </a:lnSpc>
              </a:pPr>
              <a:r>
                <a:rPr lang="zh-CN" altLang="en-US" sz="1600" b="1" dirty="0">
                  <a:solidFill>
                    <a:srgbClr val="6BC1D3"/>
                  </a:solidFill>
                  <a:latin typeface="微软雅黑" panose="020B0503020204020204" pitchFamily="34" charset="-122"/>
                  <a:ea typeface="微软雅黑" panose="020B0503020204020204" pitchFamily="34" charset="-122"/>
                </a:rPr>
                <a:t>四项维度</a:t>
              </a:r>
              <a:endParaRPr lang="en-US" altLang="zh-CN" sz="1600" b="1" dirty="0">
                <a:solidFill>
                  <a:srgbClr val="6BC1D3"/>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产品形象</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文化传承</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区位环境</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产业形象</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822277" y="1352697"/>
            <a:ext cx="1696660" cy="1942335"/>
            <a:chOff x="895845" y="940566"/>
            <a:chExt cx="1696659" cy="1942334"/>
          </a:xfrm>
        </p:grpSpPr>
        <p:sp>
          <p:nvSpPr>
            <p:cNvPr id="32" name="椭圆 31"/>
            <p:cNvSpPr/>
            <p:nvPr/>
          </p:nvSpPr>
          <p:spPr>
            <a:xfrm>
              <a:off x="895845" y="27559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lnSpc>
                  <a:spcPct val="150000"/>
                </a:lnSpc>
              </a:pPr>
              <a:endParaRPr lang="zh-CN" altLang="en-US" sz="1600" dirty="0">
                <a:solidFill>
                  <a:prstClr val="black">
                    <a:lumMod val="75000"/>
                    <a:lumOff val="25000"/>
                  </a:prstClr>
                </a:solidFill>
                <a:latin typeface="微软雅黑" pitchFamily="34" charset="-122"/>
                <a:ea typeface="微软雅黑" pitchFamily="34" charset="-122"/>
              </a:endParaRPr>
            </a:p>
          </p:txBody>
        </p:sp>
        <p:cxnSp>
          <p:nvCxnSpPr>
            <p:cNvPr id="33" name="直接连接符 32"/>
            <p:cNvCxnSpPr>
              <a:stCxn id="32" idx="0"/>
            </p:cNvCxnSpPr>
            <p:nvPr/>
          </p:nvCxnSpPr>
          <p:spPr>
            <a:xfrm flipV="1">
              <a:off x="959345" y="1030514"/>
              <a:ext cx="0" cy="1725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本框 3"/>
            <p:cNvSpPr txBox="1"/>
            <p:nvPr/>
          </p:nvSpPr>
          <p:spPr>
            <a:xfrm>
              <a:off x="1022845" y="940566"/>
              <a:ext cx="1569659" cy="1569659"/>
            </a:xfrm>
            <a:prstGeom prst="rect">
              <a:avLst/>
            </a:prstGeom>
            <a:noFill/>
          </p:spPr>
          <p:txBody>
            <a:bodyPr wrap="none" rtlCol="0">
              <a:spAutoFit/>
            </a:bodyPr>
            <a:lstStyle/>
            <a:p>
              <a:pPr defTabSz="457189">
                <a:lnSpc>
                  <a:spcPct val="150000"/>
                </a:lnSpc>
              </a:pPr>
              <a:r>
                <a:rPr lang="zh-CN" altLang="en-US" sz="1600" b="1" dirty="0">
                  <a:solidFill>
                    <a:srgbClr val="6BC1D3"/>
                  </a:solidFill>
                  <a:latin typeface="微软雅黑" panose="020B0503020204020204" pitchFamily="34" charset="-122"/>
                  <a:ea typeface="微软雅黑" panose="020B0503020204020204" pitchFamily="34" charset="-122"/>
                </a:rPr>
                <a:t>数据来源</a:t>
              </a:r>
              <a:endParaRPr lang="en-US" altLang="zh-CN" sz="1600" b="1" dirty="0">
                <a:solidFill>
                  <a:srgbClr val="6BC1D3"/>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上海</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杭州</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宁波等地</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山核桃产业相关机构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9453362" y="4462733"/>
            <a:ext cx="1495494" cy="1465876"/>
            <a:chOff x="3157965" y="4195373"/>
            <a:chExt cx="1495494" cy="1465875"/>
          </a:xfrm>
        </p:grpSpPr>
        <p:sp>
          <p:nvSpPr>
            <p:cNvPr id="36" name="椭圆 35"/>
            <p:cNvSpPr/>
            <p:nvPr/>
          </p:nvSpPr>
          <p:spPr>
            <a:xfrm>
              <a:off x="4526459" y="421434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lnSpc>
                  <a:spcPct val="150000"/>
                </a:lnSpc>
              </a:pPr>
              <a:endParaRPr lang="zh-CN" altLang="en-US" sz="1600" dirty="0">
                <a:solidFill>
                  <a:prstClr val="black">
                    <a:lumMod val="75000"/>
                    <a:lumOff val="25000"/>
                  </a:prstClr>
                </a:solidFill>
                <a:latin typeface="微软雅黑" pitchFamily="34" charset="-122"/>
                <a:ea typeface="微软雅黑" pitchFamily="34" charset="-122"/>
              </a:endParaRPr>
            </a:p>
          </p:txBody>
        </p:sp>
        <p:cxnSp>
          <p:nvCxnSpPr>
            <p:cNvPr id="37" name="直接连接符 36"/>
            <p:cNvCxnSpPr/>
            <p:nvPr/>
          </p:nvCxnSpPr>
          <p:spPr>
            <a:xfrm>
              <a:off x="4586152" y="4338634"/>
              <a:ext cx="0" cy="13226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文本框 3"/>
            <p:cNvSpPr txBox="1"/>
            <p:nvPr/>
          </p:nvSpPr>
          <p:spPr>
            <a:xfrm>
              <a:off x="3157965" y="4195373"/>
              <a:ext cx="1415772" cy="1292661"/>
            </a:xfrm>
            <a:prstGeom prst="rect">
              <a:avLst/>
            </a:prstGeom>
            <a:noFill/>
          </p:spPr>
          <p:txBody>
            <a:bodyPr wrap="none" rtlCol="0">
              <a:spAutoFit/>
            </a:bodyPr>
            <a:lstStyle/>
            <a:p>
              <a:pPr algn="r" defTabSz="457189">
                <a:lnSpc>
                  <a:spcPct val="150000"/>
                </a:lnSpc>
              </a:pPr>
              <a:r>
                <a:rPr lang="zh-CN" altLang="en-US" sz="1600" b="1" dirty="0">
                  <a:solidFill>
                    <a:srgbClr val="6BC1D3"/>
                  </a:solidFill>
                  <a:latin typeface="微软雅黑" panose="020B0503020204020204" pitchFamily="34" charset="-122"/>
                  <a:ea typeface="微软雅黑" panose="020B0503020204020204" pitchFamily="34" charset="-122"/>
                </a:rPr>
                <a:t>理论基础</a:t>
              </a:r>
              <a:endParaRPr lang="en-US" altLang="zh-CN" sz="1600" b="1" dirty="0">
                <a:solidFill>
                  <a:srgbClr val="6BC1D3"/>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贝尔模型</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集群品牌形象特点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相关文献资料</a:t>
              </a:r>
            </a:p>
          </p:txBody>
        </p:sp>
      </p:grpSp>
      <p:grpSp>
        <p:nvGrpSpPr>
          <p:cNvPr id="39" name="组合 38"/>
          <p:cNvGrpSpPr/>
          <p:nvPr/>
        </p:nvGrpSpPr>
        <p:grpSpPr>
          <a:xfrm>
            <a:off x="5644701" y="4803167"/>
            <a:ext cx="1487780" cy="1500611"/>
            <a:chOff x="3165679" y="4160638"/>
            <a:chExt cx="1487780" cy="1500610"/>
          </a:xfrm>
        </p:grpSpPr>
        <p:sp>
          <p:nvSpPr>
            <p:cNvPr id="40" name="椭圆 39"/>
            <p:cNvSpPr/>
            <p:nvPr/>
          </p:nvSpPr>
          <p:spPr>
            <a:xfrm>
              <a:off x="4526459" y="421434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89">
                <a:lnSpc>
                  <a:spcPct val="150000"/>
                </a:lnSpc>
              </a:pPr>
              <a:endParaRPr lang="zh-CN" altLang="en-US" sz="1600" dirty="0">
                <a:solidFill>
                  <a:prstClr val="black">
                    <a:lumMod val="75000"/>
                    <a:lumOff val="25000"/>
                  </a:prstClr>
                </a:solidFill>
                <a:latin typeface="微软雅黑" pitchFamily="34" charset="-122"/>
                <a:ea typeface="微软雅黑" pitchFamily="34" charset="-122"/>
              </a:endParaRPr>
            </a:p>
          </p:txBody>
        </p:sp>
        <p:cxnSp>
          <p:nvCxnSpPr>
            <p:cNvPr id="41" name="直接连接符 40"/>
            <p:cNvCxnSpPr/>
            <p:nvPr/>
          </p:nvCxnSpPr>
          <p:spPr>
            <a:xfrm>
              <a:off x="4586152" y="4338634"/>
              <a:ext cx="0" cy="13226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文本框 3"/>
            <p:cNvSpPr txBox="1"/>
            <p:nvPr/>
          </p:nvSpPr>
          <p:spPr>
            <a:xfrm>
              <a:off x="3165679" y="4160638"/>
              <a:ext cx="1415772" cy="1292661"/>
            </a:xfrm>
            <a:prstGeom prst="rect">
              <a:avLst/>
            </a:prstGeom>
            <a:noFill/>
          </p:spPr>
          <p:txBody>
            <a:bodyPr wrap="none" rtlCol="0">
              <a:spAutoFit/>
            </a:bodyPr>
            <a:lstStyle/>
            <a:p>
              <a:pPr algn="r" defTabSz="457189">
                <a:lnSpc>
                  <a:spcPct val="150000"/>
                </a:lnSpc>
              </a:pPr>
              <a:r>
                <a:rPr lang="zh-CN" altLang="en-US" sz="1600" b="1" dirty="0">
                  <a:solidFill>
                    <a:srgbClr val="6BC1D3"/>
                  </a:solidFill>
                  <a:latin typeface="微软雅黑" panose="020B0503020204020204" pitchFamily="34" charset="-122"/>
                  <a:ea typeface="微软雅黑" panose="020B0503020204020204" pitchFamily="34" charset="-122"/>
                </a:rPr>
                <a:t>理论基础</a:t>
              </a:r>
              <a:endParaRPr lang="en-US" altLang="zh-CN" sz="1600" b="1" dirty="0">
                <a:solidFill>
                  <a:srgbClr val="6BC1D3"/>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贝尔模型</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集群品牌形象特点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pPr algn="r" defTabSz="457189">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相关文献资料</a:t>
              </a:r>
            </a:p>
          </p:txBody>
        </p:sp>
      </p:grpSp>
    </p:spTree>
    <p:extLst>
      <p:ext uri="{BB962C8B-B14F-4D97-AF65-F5344CB8AC3E}">
        <p14:creationId xmlns:p14="http://schemas.microsoft.com/office/powerpoint/2010/main" val="2668301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1500"/>
                                        <p:tgtEl>
                                          <p:spTgt spid="6"/>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400"/>
                                        <p:tgtEl>
                                          <p:spTgt spid="19"/>
                                        </p:tgtEl>
                                      </p:cBhvr>
                                    </p:animEffect>
                                  </p:childTnLst>
                                </p:cTn>
                              </p:par>
                            </p:childTnLst>
                          </p:cTn>
                        </p:par>
                        <p:par>
                          <p:cTn id="25" fill="hold">
                            <p:stCondLst>
                              <p:cond delay="3400"/>
                            </p:stCondLst>
                            <p:childTnLst>
                              <p:par>
                                <p:cTn id="26" presetID="22" presetClass="entr" presetSubtype="1"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400"/>
                                        <p:tgtEl>
                                          <p:spTgt spid="23"/>
                                        </p:tgtEl>
                                      </p:cBhvr>
                                    </p:animEffect>
                                  </p:childTnLst>
                                </p:cTn>
                              </p:par>
                            </p:childTnLst>
                          </p:cTn>
                        </p:par>
                        <p:par>
                          <p:cTn id="29" fill="hold">
                            <p:stCondLst>
                              <p:cond delay="3800"/>
                            </p:stCondLst>
                            <p:childTnLst>
                              <p:par>
                                <p:cTn id="30" presetID="22" presetClass="entr" presetSubtype="4"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400"/>
                                        <p:tgtEl>
                                          <p:spTgt spid="31"/>
                                        </p:tgtEl>
                                      </p:cBhvr>
                                    </p:animEffect>
                                  </p:childTnLst>
                                </p:cTn>
                              </p:par>
                            </p:childTnLst>
                          </p:cTn>
                        </p:par>
                        <p:par>
                          <p:cTn id="33" fill="hold">
                            <p:stCondLst>
                              <p:cond delay="4200"/>
                            </p:stCondLst>
                            <p:childTnLst>
                              <p:par>
                                <p:cTn id="34" presetID="22" presetClass="entr" presetSubtype="1"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up)">
                                      <p:cBhvr>
                                        <p:cTn id="36" dur="400"/>
                                        <p:tgtEl>
                                          <p:spTgt spid="39"/>
                                        </p:tgtEl>
                                      </p:cBhvr>
                                    </p:animEffect>
                                  </p:childTnLst>
                                </p:cTn>
                              </p:par>
                            </p:childTnLst>
                          </p:cTn>
                        </p:par>
                        <p:par>
                          <p:cTn id="37" fill="hold">
                            <p:stCondLst>
                              <p:cond delay="4600"/>
                            </p:stCondLst>
                            <p:childTnLst>
                              <p:par>
                                <p:cTn id="38" presetID="22" presetClass="entr" presetSubtype="4"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400"/>
                                        <p:tgtEl>
                                          <p:spTgt spid="27"/>
                                        </p:tgtEl>
                                      </p:cBhvr>
                                    </p:animEffect>
                                  </p:childTnLst>
                                </p:cTn>
                              </p:par>
                            </p:childTnLst>
                          </p:cTn>
                        </p:par>
                        <p:par>
                          <p:cTn id="41" fill="hold">
                            <p:stCondLst>
                              <p:cond delay="5000"/>
                            </p:stCondLst>
                            <p:childTnLst>
                              <p:par>
                                <p:cTn id="42" presetID="22" presetClass="entr" presetSubtype="1"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up)">
                                      <p:cBhvr>
                                        <p:cTn id="44" dur="4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356992"/>
            <a:ext cx="12192000" cy="45719"/>
            <a:chOff x="2190216" y="0"/>
            <a:chExt cx="7128792" cy="108012"/>
          </a:xfrm>
          <a:solidFill>
            <a:srgbClr val="6BC1D3"/>
          </a:solidFill>
        </p:grpSpPr>
        <p:sp>
          <p:nvSpPr>
            <p:cNvPr id="25" name="矩形 24"/>
            <p:cNvSpPr/>
            <p:nvPr/>
          </p:nvSpPr>
          <p:spPr>
            <a:xfrm>
              <a:off x="219021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6" name="矩形 25"/>
            <p:cNvSpPr/>
            <p:nvPr/>
          </p:nvSpPr>
          <p:spPr>
            <a:xfrm>
              <a:off x="3378348"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矩形 26"/>
            <p:cNvSpPr/>
            <p:nvPr/>
          </p:nvSpPr>
          <p:spPr>
            <a:xfrm>
              <a:off x="4566480"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矩形 27"/>
            <p:cNvSpPr/>
            <p:nvPr/>
          </p:nvSpPr>
          <p:spPr>
            <a:xfrm>
              <a:off x="5754612"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9" name="矩形 28"/>
            <p:cNvSpPr/>
            <p:nvPr/>
          </p:nvSpPr>
          <p:spPr>
            <a:xfrm>
              <a:off x="6942744"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0" name="矩形 29"/>
            <p:cNvSpPr/>
            <p:nvPr/>
          </p:nvSpPr>
          <p:spPr>
            <a:xfrm>
              <a:off x="813087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5" name="矩形 44"/>
          <p:cNvSpPr/>
          <p:nvPr/>
        </p:nvSpPr>
        <p:spPr>
          <a:xfrm>
            <a:off x="1200998" y="3263441"/>
            <a:ext cx="2429301" cy="30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807784" y="3569059"/>
            <a:ext cx="1273105" cy="670568"/>
          </a:xfrm>
          <a:prstGeom prst="rect">
            <a:avLst/>
          </a:prstGeom>
        </p:spPr>
        <p:txBody>
          <a:bodyPr wrap="none">
            <a:spAutoFit/>
          </a:bodyPr>
          <a:lstStyle/>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研究总结</a:t>
            </a:r>
          </a:p>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成绩与思考</a:t>
            </a:r>
          </a:p>
        </p:txBody>
      </p:sp>
      <p:sp>
        <p:nvSpPr>
          <p:cNvPr id="22" name="矩形 21"/>
          <p:cNvSpPr/>
          <p:nvPr/>
        </p:nvSpPr>
        <p:spPr>
          <a:xfrm>
            <a:off x="7861807" y="2740221"/>
            <a:ext cx="3454986" cy="523220"/>
          </a:xfrm>
          <a:prstGeom prst="rect">
            <a:avLst/>
          </a:prstGeom>
        </p:spPr>
        <p:txBody>
          <a:bodyPr wrap="square">
            <a:spAutoFit/>
          </a:bodyPr>
          <a:lstStyle/>
          <a:p>
            <a:r>
              <a:rPr lang="zh-CN" altLang="en-US" sz="2800" dirty="0">
                <a:solidFill>
                  <a:srgbClr val="6BC1D3"/>
                </a:solidFill>
                <a:latin typeface="方正准圆简体" panose="03000509000000000000" pitchFamily="65" charset="-122"/>
                <a:ea typeface="方正准圆简体" panose="03000509000000000000" pitchFamily="65" charset="-122"/>
              </a:rPr>
              <a:t>总结</a:t>
            </a:r>
          </a:p>
        </p:txBody>
      </p:sp>
      <p:sp>
        <p:nvSpPr>
          <p:cNvPr id="23" name="矩形 22"/>
          <p:cNvSpPr/>
          <p:nvPr/>
        </p:nvSpPr>
        <p:spPr>
          <a:xfrm>
            <a:off x="6807782" y="2567233"/>
            <a:ext cx="1196177" cy="769441"/>
          </a:xfrm>
          <a:prstGeom prst="rect">
            <a:avLst/>
          </a:prstGeom>
        </p:spPr>
        <p:txBody>
          <a:bodyPr wrap="square">
            <a:spAutoFit/>
          </a:bodyPr>
          <a:lstStyle/>
          <a:p>
            <a:r>
              <a:rPr lang="en-US" altLang="zh-CN" sz="4400">
                <a:solidFill>
                  <a:srgbClr val="6BC1D3"/>
                </a:solidFill>
                <a:latin typeface="造字工房朗倩（非商用）常规体" pitchFamily="50" charset="-122"/>
                <a:ea typeface="造字工房朗倩（非商用）常规体" pitchFamily="50" charset="-122"/>
              </a:rPr>
              <a:t>05</a:t>
            </a:r>
            <a:endParaRPr lang="zh-CN" altLang="en-US" sz="4400" dirty="0">
              <a:solidFill>
                <a:srgbClr val="6BC1D3"/>
              </a:solidFill>
              <a:latin typeface="造字工房朗倩（非商用）常规体" pitchFamily="50" charset="-122"/>
              <a:ea typeface="造字工房朗倩（非商用）常规体" pitchFamily="50" charset="-122"/>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664" y="3627543"/>
            <a:ext cx="2098460" cy="4563249"/>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3292" y="2376973"/>
            <a:ext cx="555294" cy="730976"/>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5939" y="4697288"/>
            <a:ext cx="429810" cy="498826"/>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37854" y="-247477"/>
            <a:ext cx="328631" cy="378191"/>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pic>
        <p:nvPicPr>
          <p:cNvPr id="31" name="图片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086" y="860597"/>
            <a:ext cx="2974761" cy="6941622"/>
          </a:xfrm>
          <a:prstGeom prst="rect">
            <a:avLst/>
          </a:prstGeom>
        </p:spPr>
      </p:pic>
    </p:spTree>
    <p:extLst>
      <p:ext uri="{BB962C8B-B14F-4D97-AF65-F5344CB8AC3E}">
        <p14:creationId xmlns:p14="http://schemas.microsoft.com/office/powerpoint/2010/main" val="1947403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0" presetClass="path" presetSubtype="0" accel="50000" decel="50000" fill="hold" nodeType="withEffect">
                                  <p:stCondLst>
                                    <p:cond delay="0"/>
                                  </p:stCondLst>
                                  <p:childTnLst>
                                    <p:animMotion origin="layout" path="M -0.39062 0.17754 C -0.34414 0.14976 -0.29544 0.00671 -0.24596 -0.02454 C -0.19635 -0.05579 -0.14231 -0.04514 -0.09361 -0.0095 C -0.04544 0.02638 -0.02317 0.00416 -4.79167E-6 -0.0007 " pathEditMode="relative" rAng="0" ptsTypes="AAAA">
                                      <p:cBhvr>
                                        <p:cTn id="16" dur="5000" fill="hold"/>
                                        <p:tgtEl>
                                          <p:spTgt spid="34"/>
                                        </p:tgtEl>
                                        <p:attrNameLst>
                                          <p:attrName>ppt_x</p:attrName>
                                          <p:attrName>ppt_y</p:attrName>
                                        </p:attrNameLst>
                                      </p:cBhvr>
                                      <p:rCtr x="19531" y="-11019"/>
                                    </p:animMotion>
                                  </p:childTnLst>
                                </p:cTn>
                              </p:par>
                              <p:par>
                                <p:cTn id="17" presetID="0" presetClass="path" presetSubtype="0" accel="50000" decel="50000" fill="hold" nodeType="withEffect">
                                  <p:stCondLst>
                                    <p:cond delay="0"/>
                                  </p:stCondLst>
                                  <p:childTnLst>
                                    <p:animMotion origin="layout" path="M -0.38815 0.12315 C -0.36133 0.1 -0.35847 0.08727 -0.33425 0.07917 C -0.31003 0.07083 -0.27813 0.09398 -0.24271 0.07361 C -0.20716 0.05347 -0.16042 -0.04074 -0.12136 -0.04259 C -0.08229 -0.04445 -0.03907 -0.01181 3.33333E-6 -0.00023 " pathEditMode="relative" rAng="0" ptsTypes="AAAAA">
                                      <p:cBhvr>
                                        <p:cTn id="18" dur="5000" fill="hold"/>
                                        <p:tgtEl>
                                          <p:spTgt spid="35"/>
                                        </p:tgtEl>
                                        <p:attrNameLst>
                                          <p:attrName>ppt_x</p:attrName>
                                          <p:attrName>ppt_y</p:attrName>
                                        </p:attrNameLst>
                                      </p:cBhvr>
                                      <p:rCtr x="19401" y="-8310"/>
                                    </p:animMotion>
                                  </p:childTnLst>
                                </p:cTn>
                              </p:par>
                              <p:par>
                                <p:cTn id="19" presetID="0" presetClass="path" presetSubtype="0" accel="50000" decel="50000" fill="hold" nodeType="withEffect">
                                  <p:stCondLst>
                                    <p:cond delay="0"/>
                                  </p:stCondLst>
                                  <p:childTnLst>
                                    <p:animMotion origin="layout" path="M -0.34114 0.4743 C -0.297 0.39513 -0.26836 0.42083 -0.24557 0.3706 C -0.22343 0.32152 -0.22291 0.2206 -0.20651 0.17662 C -0.18997 0.1324 -0.16718 0.13263 -0.14687 0.10601 C -0.12695 0.07893 -0.11914 0.03171 -0.08502 0.01643 C -0.05026 0.00092 -0.03099 0.00856 -3.125E-6 4.44444E-6 " pathEditMode="relative" rAng="0" ptsTypes="AAAAAA">
                                      <p:cBhvr>
                                        <p:cTn id="20" dur="5000" fill="hold"/>
                                        <p:tgtEl>
                                          <p:spTgt spid="37"/>
                                        </p:tgtEl>
                                        <p:attrNameLst>
                                          <p:attrName>ppt_x</p:attrName>
                                          <p:attrName>ppt_y</p:attrName>
                                        </p:attrNameLst>
                                      </p:cBhvr>
                                      <p:rCtr x="17057" y="-23727"/>
                                    </p:animMotion>
                                  </p:childTnLst>
                                </p:cTn>
                              </p:par>
                              <p:par>
                                <p:cTn id="21" presetID="0" presetClass="path" presetSubtype="0" accel="50000" decel="50000" fill="hold" nodeType="withEffect">
                                  <p:stCondLst>
                                    <p:cond delay="0"/>
                                  </p:stCondLst>
                                  <p:childTnLst>
                                    <p:animMotion origin="layout" path="M -0.54049 0.21621 C -0.41328 0.35857 -0.38971 0.20787 -0.3276 0.20348 C -0.26588 0.19931 -0.21185 0.21065 -0.1694 0.19074 C -0.12708 0.17084 -0.11797 0.13866 -0.07304 0.0838 C -0.02851 0.02871 -0.01979 0.0382 -1.875E-6 -4.07407E-6 " pathEditMode="relative" rAng="0" ptsTypes="AAAAA">
                                      <p:cBhvr>
                                        <p:cTn id="22" dur="5000" fill="hold"/>
                                        <p:tgtEl>
                                          <p:spTgt spid="38"/>
                                        </p:tgtEl>
                                        <p:attrNameLst>
                                          <p:attrName>ppt_x</p:attrName>
                                          <p:attrName>ppt_y</p:attrName>
                                        </p:attrNameLst>
                                      </p:cBhvr>
                                      <p:rCtr x="27018" y="-7755"/>
                                    </p:animMotion>
                                  </p:childTnLst>
                                </p:cTn>
                              </p:par>
                              <p:par>
                                <p:cTn id="23" presetID="0" presetClass="path" presetSubtype="0" accel="50000" decel="50000" fill="hold" nodeType="withEffect">
                                  <p:stCondLst>
                                    <p:cond delay="0"/>
                                  </p:stCondLst>
                                  <p:childTnLst>
                                    <p:animMotion origin="layout" path="M -0.51432 0.33634 C -0.45104 0.36157 -0.42226 0.44537 -0.32434 0.41203 C -0.22656 0.3787 -0.19869 0.26296 -0.15833 0.25532 C -0.11809 0.24745 -0.10338 0.2625 -0.08333 0.24282 C -0.06354 0.22291 -0.06914 0.17014 -0.05143 0.12384 C -0.03411 0.07731 -0.01718 0.04074 -4.58333E-6 3.33333E-6 " pathEditMode="relative" rAng="0" ptsTypes="AAAAAA">
                                      <p:cBhvr>
                                        <p:cTn id="24" dur="5000" fill="hold"/>
                                        <p:tgtEl>
                                          <p:spTgt spid="39"/>
                                        </p:tgtEl>
                                        <p:attrNameLst>
                                          <p:attrName>ppt_x</p:attrName>
                                          <p:attrName>ppt_y</p:attrName>
                                        </p:attrNameLst>
                                      </p:cBhvr>
                                      <p:rCtr x="25716" y="-12639"/>
                                    </p:animMotion>
                                  </p:childTnLst>
                                </p:cTn>
                              </p:par>
                              <p:par>
                                <p:cTn id="25" presetID="0" presetClass="path" presetSubtype="0" accel="50000" decel="50000" fill="hold" nodeType="withEffect">
                                  <p:stCondLst>
                                    <p:cond delay="0"/>
                                  </p:stCondLst>
                                  <p:childTnLst>
                                    <p:animMotion origin="layout" path="M -0.68932 0.57708 C -0.4138 0.64537 -0.46731 0.48148 -0.36875 0.4331 C -0.22356 0.3618 -0.24596 0.26204 -0.17994 0.18727 C -0.06979 0.06342 -0.05091 0.11528 -3.54167E-6 1.11111E-6 " pathEditMode="relative" rAng="0" ptsTypes="AAAA">
                                      <p:cBhvr>
                                        <p:cTn id="26" dur="5000" fill="hold"/>
                                        <p:tgtEl>
                                          <p:spTgt spid="41"/>
                                        </p:tgtEl>
                                        <p:attrNameLst>
                                          <p:attrName>ppt_x</p:attrName>
                                          <p:attrName>ppt_y</p:attrName>
                                        </p:attrNameLst>
                                      </p:cBhvr>
                                      <p:rCtr x="34466" y="-28032"/>
                                    </p:animMotion>
                                  </p:childTnLst>
                                </p:cTn>
                              </p:par>
                              <p:par>
                                <p:cTn id="27" presetID="0" presetClass="path" presetSubtype="0" accel="50000" decel="50000" fill="hold" nodeType="withEffect">
                                  <p:stCondLst>
                                    <p:cond delay="0"/>
                                  </p:stCondLst>
                                  <p:childTnLst>
                                    <p:animMotion origin="layout" path="M -0.63555 0.3213 C -0.59362 0.47894 -0.53945 0.51343 -0.49141 0.52963 C -0.44336 0.54606 -0.39531 0.43704 -0.34727 0.41921 C -0.29922 0.40139 -0.23998 0.45787 -0.20313 0.42245 C -0.16654 0.38681 -0.16393 0.28356 -0.12761 0.20602 C -0.09089 0.12801 -0.01706 0.13588 1.25E-6 6.93889E-18 " pathEditMode="relative" rAng="0" ptsTypes="AAAAAA">
                                      <p:cBhvr>
                                        <p:cTn id="28" dur="5000" fill="hold"/>
                                        <p:tgtEl>
                                          <p:spTgt spid="42"/>
                                        </p:tgtEl>
                                        <p:attrNameLst>
                                          <p:attrName>ppt_x</p:attrName>
                                          <p:attrName>ppt_y</p:attrName>
                                        </p:attrNameLst>
                                      </p:cBhvr>
                                      <p:rCtr x="31771" y="-5556"/>
                                    </p:animMotion>
                                  </p:childTnLst>
                                </p:cTn>
                              </p:par>
                              <p:par>
                                <p:cTn id="29" presetID="0" presetClass="path" presetSubtype="0" accel="50000" decel="50000" fill="hold" nodeType="withEffect">
                                  <p:stCondLst>
                                    <p:cond delay="0"/>
                                  </p:stCondLst>
                                  <p:childTnLst>
                                    <p:animMotion origin="layout" path="M -0.71745 0.4 C -0.67357 0.447 -0.61654 0.47778 -0.56524 0.45695 C -0.51407 0.43612 -0.4711 0.3088 -0.41055 0.27477 C -0.35013 0.24075 -0.25339 0.28565 -0.20235 0.25232 C -0.15131 0.21899 -0.1461 0.12686 -0.10456 0.07454 C -0.06381 0.02315 -0.06511 0.04445 4.375E-6 -4.44444E-6 " pathEditMode="relative" rAng="0" ptsTypes="AAAAAA">
                                      <p:cBhvr>
                                        <p:cTn id="30" dur="5000" fill="hold"/>
                                        <p:tgtEl>
                                          <p:spTgt spid="40"/>
                                        </p:tgtEl>
                                        <p:attrNameLst>
                                          <p:attrName>ppt_x</p:attrName>
                                          <p:attrName>ppt_y</p:attrName>
                                        </p:attrNameLst>
                                      </p:cBhvr>
                                      <p:rCtr x="35872" y="-16829"/>
                                    </p:animMotion>
                                  </p:childTnLst>
                                </p:cTn>
                              </p:par>
                              <p:par>
                                <p:cTn id="31" presetID="0" presetClass="path" presetSubtype="0" accel="50000" decel="50000" fill="hold" nodeType="withEffect">
                                  <p:stCondLst>
                                    <p:cond delay="0"/>
                                  </p:stCondLst>
                                  <p:childTnLst>
                                    <p:animMotion origin="layout" path="M -0.66002 0.55973 C -0.5802 0.46297 -0.4888 0.28843 -0.41901 0.27199 C -0.35039 0.25463 -0.32161 0.32176 -0.25325 0.29977 C -0.18567 0.27686 -0.17877 0.17593 -0.13815 0.12963 C -0.0983 0.08264 -0.04609 0.13889 -0.0233 0.10949 C -0.00065 0.07986 -0.00781 0.03727 -4.79167E-6 -3.7037E-6 " pathEditMode="relative" rAng="0" ptsTypes="AAAAAA">
                                      <p:cBhvr>
                                        <p:cTn id="32" dur="5000" fill="hold"/>
                                        <p:tgtEl>
                                          <p:spTgt spid="44"/>
                                        </p:tgtEl>
                                        <p:attrNameLst>
                                          <p:attrName>ppt_x</p:attrName>
                                          <p:attrName>ppt_y</p:attrName>
                                        </p:attrNameLst>
                                      </p:cBhvr>
                                      <p:rCtr x="32995" y="-27986"/>
                                    </p:animMotion>
                                  </p:childTnLst>
                                </p:cTn>
                              </p:par>
                              <p:par>
                                <p:cTn id="33" presetID="0" presetClass="path" presetSubtype="0" accel="50000" decel="50000" fill="hold" nodeType="withEffect">
                                  <p:stCondLst>
                                    <p:cond delay="0"/>
                                  </p:stCondLst>
                                  <p:childTnLst>
                                    <p:animMotion origin="layout" path="M -0.78502 0.68888 C -0.71015 0.61111 -0.64101 0.48703 -0.56028 0.45625 C -0.47968 0.42523 -0.39479 0.51782 -0.35573 0.47407 C -0.31679 0.42986 -0.31836 0.2956 -0.26653 0.23958 C -0.21471 0.1831 -0.1151 0.24537 -0.09023 0.2074 C -0.06549 0.16898 -0.08268 0.07245 -0.06093 0.03888 C -0.03919 0.00532 -0.02044 0.01273 -3.125E-6 4.81481E-6 " pathEditMode="relative" rAng="0" ptsTypes="AAAAAAA">
                                      <p:cBhvr>
                                        <p:cTn id="34" dur="5000" fill="hold"/>
                                        <p:tgtEl>
                                          <p:spTgt spid="43"/>
                                        </p:tgtEl>
                                        <p:attrNameLst>
                                          <p:attrName>ppt_x</p:attrName>
                                          <p:attrName>ppt_y</p:attrName>
                                        </p:attrNameLst>
                                      </p:cBhvr>
                                      <p:rCtr x="39245" y="-34444"/>
                                    </p:animMotion>
                                  </p:childTnLst>
                                </p:cTn>
                              </p:par>
                              <p:par>
                                <p:cTn id="35" presetID="37" presetClass="path" presetSubtype="0" accel="50000" decel="50000" fill="hold" nodeType="withEffect">
                                  <p:stCondLst>
                                    <p:cond delay="0"/>
                                  </p:stCondLst>
                                  <p:childTnLst>
                                    <p:animMotion origin="layout" path="M -0.27812 0.01412 C -0.25625 0.02731 -0.19466 0.05949 -0.14205 0.05833 C -0.08932 0.05717 -0.0358 0.00902 -2.29167E-6 3.7037E-6 " pathEditMode="relative" rAng="0" ptsTypes="AAA">
                                      <p:cBhvr>
                                        <p:cTn id="36" dur="5000" fill="hold"/>
                                        <p:tgtEl>
                                          <p:spTgt spid="36"/>
                                        </p:tgtEl>
                                        <p:attrNameLst>
                                          <p:attrName>ppt_x</p:attrName>
                                          <p:attrName>ppt_y</p:attrName>
                                        </p:attrNameLst>
                                      </p:cBhvr>
                                      <p:rCtr x="13906" y="1505"/>
                                    </p:animMotion>
                                  </p:childTnLst>
                                </p:cTn>
                              </p:par>
                            </p:childTnLst>
                          </p:cTn>
                        </p:par>
                        <p:par>
                          <p:cTn id="37" fill="hold">
                            <p:stCondLst>
                              <p:cond delay="50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5500"/>
                            </p:stCondLst>
                            <p:childTnLst>
                              <p:par>
                                <p:cTn id="42" presetID="22" presetClass="entr" presetSubtype="1" fill="hold"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up)">
                                      <p:cBhvr>
                                        <p:cTn id="44" dur="500"/>
                                        <p:tgtEl>
                                          <p:spTgt spid="23">
                                            <p:txEl>
                                              <p:pRg st="0" end="0"/>
                                            </p:txEl>
                                          </p:spTgt>
                                        </p:tgtEl>
                                      </p:cBhvr>
                                    </p:animEffect>
                                  </p:childTnLst>
                                </p:cTn>
                              </p:par>
                            </p:childTnLst>
                          </p:cTn>
                        </p:par>
                        <p:par>
                          <p:cTn id="45" fill="hold">
                            <p:stCondLst>
                              <p:cond delay="6000"/>
                            </p:stCondLst>
                            <p:childTnLst>
                              <p:par>
                                <p:cTn id="46" presetID="42" presetClass="entr" presetSubtype="0" fill="hold" nodeType="afterEffect">
                                  <p:stCondLst>
                                    <p:cond delay="0"/>
                                  </p:stCondLst>
                                  <p:childTnLst>
                                    <p:set>
                                      <p:cBhvr>
                                        <p:cTn id="47" dur="1" fill="hold">
                                          <p:stCondLst>
                                            <p:cond delay="0"/>
                                          </p:stCondLst>
                                        </p:cTn>
                                        <p:tgtEl>
                                          <p:spTgt spid="22">
                                            <p:txEl>
                                              <p:pRg st="0" end="0"/>
                                            </p:txEl>
                                          </p:spTgt>
                                        </p:tgtEl>
                                        <p:attrNameLst>
                                          <p:attrName>style.visibility</p:attrName>
                                        </p:attrNameLst>
                                      </p:cBhvr>
                                      <p:to>
                                        <p:strVal val="visible"/>
                                      </p:to>
                                    </p:set>
                                    <p:animEffect transition="in" filter="fade">
                                      <p:cBhvr>
                                        <p:cTn id="48" dur="1000"/>
                                        <p:tgtEl>
                                          <p:spTgt spid="22">
                                            <p:txEl>
                                              <p:pRg st="0" end="0"/>
                                            </p:txEl>
                                          </p:spTgt>
                                        </p:tgtEl>
                                      </p:cBhvr>
                                    </p:animEffect>
                                    <p:anim calcmode="lin" valueType="num">
                                      <p:cBhvr>
                                        <p:cTn id="49"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7000"/>
                            </p:stCondLst>
                            <p:childTnLst>
                              <p:par>
                                <p:cTn id="52" presetID="22" presetClass="entr" presetSubtype="1" fill="hold" nodeType="afterEffect">
                                  <p:stCondLst>
                                    <p:cond delay="0"/>
                                  </p:stCondLst>
                                  <p:childTnLst>
                                    <p:set>
                                      <p:cBhvr>
                                        <p:cTn id="53" dur="1" fill="hold">
                                          <p:stCondLst>
                                            <p:cond delay="0"/>
                                          </p:stCondLst>
                                        </p:cTn>
                                        <p:tgtEl>
                                          <p:spTgt spid="21">
                                            <p:txEl>
                                              <p:pRg st="0" end="0"/>
                                            </p:txEl>
                                          </p:spTgt>
                                        </p:tgtEl>
                                        <p:attrNameLst>
                                          <p:attrName>style.visibility</p:attrName>
                                        </p:attrNameLst>
                                      </p:cBhvr>
                                      <p:to>
                                        <p:strVal val="visible"/>
                                      </p:to>
                                    </p:set>
                                    <p:animEffect transition="in" filter="wipe(up)">
                                      <p:cBhvr>
                                        <p:cTn id="54" dur="500"/>
                                        <p:tgtEl>
                                          <p:spTgt spid="21">
                                            <p:txEl>
                                              <p:pRg st="0" end="0"/>
                                            </p:txEl>
                                          </p:spTgt>
                                        </p:tgtEl>
                                      </p:cBhvr>
                                    </p:animEffect>
                                  </p:childTnLst>
                                </p:cTn>
                              </p:par>
                            </p:childTnLst>
                          </p:cTn>
                        </p:par>
                        <p:par>
                          <p:cTn id="55" fill="hold">
                            <p:stCondLst>
                              <p:cond delay="7500"/>
                            </p:stCondLst>
                            <p:childTnLst>
                              <p:par>
                                <p:cTn id="56" presetID="22" presetClass="entr" presetSubtype="1" fill="hold" nodeType="afterEffect">
                                  <p:stCondLst>
                                    <p:cond delay="0"/>
                                  </p:stCondLst>
                                  <p:childTnLst>
                                    <p:set>
                                      <p:cBhvr>
                                        <p:cTn id="57" dur="1" fill="hold">
                                          <p:stCondLst>
                                            <p:cond delay="0"/>
                                          </p:stCondLst>
                                        </p:cTn>
                                        <p:tgtEl>
                                          <p:spTgt spid="21">
                                            <p:txEl>
                                              <p:pRg st="1" end="1"/>
                                            </p:txEl>
                                          </p:spTgt>
                                        </p:tgtEl>
                                        <p:attrNameLst>
                                          <p:attrName>style.visibility</p:attrName>
                                        </p:attrNameLst>
                                      </p:cBhvr>
                                      <p:to>
                                        <p:strVal val="visible"/>
                                      </p:to>
                                    </p:set>
                                    <p:animEffect transition="in" filter="wipe(up)">
                                      <p:cBhvr>
                                        <p:cTn id="58"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25</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sp>
        <p:nvSpPr>
          <p:cNvPr id="6" name="TextBox 17"/>
          <p:cNvSpPr txBox="1"/>
          <p:nvPr/>
        </p:nvSpPr>
        <p:spPr>
          <a:xfrm>
            <a:off x="5471931" y="3122895"/>
            <a:ext cx="1248139" cy="13133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defTabSz="457189"/>
            <a:r>
              <a:rPr lang="zh-CN" altLang="en-US" sz="4267" b="1" dirty="0">
                <a:solidFill>
                  <a:srgbClr val="6BC1D3"/>
                </a:solidFill>
              </a:rPr>
              <a:t>应用前景</a:t>
            </a:r>
            <a:endParaRPr lang="zh-CN" altLang="en-US" sz="4267" dirty="0">
              <a:solidFill>
                <a:srgbClr val="6BC1D3"/>
              </a:solidFill>
            </a:endParaRPr>
          </a:p>
        </p:txBody>
      </p:sp>
      <p:sp>
        <p:nvSpPr>
          <p:cNvPr id="8" name="TextBox 18"/>
          <p:cNvSpPr txBox="1"/>
          <p:nvPr/>
        </p:nvSpPr>
        <p:spPr>
          <a:xfrm>
            <a:off x="1295467" y="1850375"/>
            <a:ext cx="2743861"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457189">
              <a:lnSpc>
                <a:spcPct val="150000"/>
              </a:lnSpc>
            </a:pPr>
            <a:r>
              <a:rPr lang="zh-CN" altLang="en-US" sz="1200" dirty="0">
                <a:solidFill>
                  <a:schemeClr val="bg1">
                    <a:lumMod val="50000"/>
                  </a:schemeClr>
                </a:solidFill>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bg1">
                  <a:lumMod val="50000"/>
                </a:schemeClr>
              </a:solidFill>
            </a:endParaRPr>
          </a:p>
        </p:txBody>
      </p:sp>
      <p:sp>
        <p:nvSpPr>
          <p:cNvPr id="9" name="TextBox 19"/>
          <p:cNvSpPr txBox="1"/>
          <p:nvPr/>
        </p:nvSpPr>
        <p:spPr>
          <a:xfrm>
            <a:off x="8112224" y="1850375"/>
            <a:ext cx="2743861"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457189">
              <a:lnSpc>
                <a:spcPct val="150000"/>
              </a:lnSpc>
            </a:pPr>
            <a:r>
              <a:rPr lang="zh-CN" altLang="en-US" sz="1200" dirty="0">
                <a:solidFill>
                  <a:schemeClr val="bg1">
                    <a:lumMod val="50000"/>
                  </a:schemeClr>
                </a:solidFill>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bg1">
                  <a:lumMod val="50000"/>
                </a:schemeClr>
              </a:solidFill>
            </a:endParaRPr>
          </a:p>
        </p:txBody>
      </p:sp>
      <p:sp>
        <p:nvSpPr>
          <p:cNvPr id="10" name="TextBox 20"/>
          <p:cNvSpPr txBox="1"/>
          <p:nvPr/>
        </p:nvSpPr>
        <p:spPr>
          <a:xfrm>
            <a:off x="1295467" y="4436075"/>
            <a:ext cx="2743861"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457189">
              <a:lnSpc>
                <a:spcPct val="150000"/>
              </a:lnSpc>
            </a:pPr>
            <a:r>
              <a:rPr lang="zh-CN" altLang="en-US" sz="1200" dirty="0">
                <a:solidFill>
                  <a:schemeClr val="bg1">
                    <a:lumMod val="50000"/>
                  </a:schemeClr>
                </a:solidFill>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bg1">
                  <a:lumMod val="50000"/>
                </a:schemeClr>
              </a:solidFill>
            </a:endParaRPr>
          </a:p>
        </p:txBody>
      </p:sp>
      <p:sp>
        <p:nvSpPr>
          <p:cNvPr id="11" name="TextBox 21"/>
          <p:cNvSpPr txBox="1"/>
          <p:nvPr/>
        </p:nvSpPr>
        <p:spPr>
          <a:xfrm>
            <a:off x="8112224" y="4436075"/>
            <a:ext cx="2743861"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457189">
              <a:lnSpc>
                <a:spcPct val="150000"/>
              </a:lnSpc>
            </a:pPr>
            <a:r>
              <a:rPr lang="zh-CN" altLang="en-US" sz="1200" dirty="0">
                <a:solidFill>
                  <a:schemeClr val="bg1">
                    <a:lumMod val="50000"/>
                  </a:schemeClr>
                </a:solidFill>
              </a:rPr>
              <a:t>点击输入理论综述简要文字内容，文字内容需概括精炼，无需多余的文字修饰，在不改动排版的情况下，尽量控制在四点内说明，标题将每个具体意义概括提出观点。</a:t>
            </a:r>
            <a:endParaRPr lang="en-US" altLang="zh-CN" sz="1200" dirty="0">
              <a:solidFill>
                <a:schemeClr val="bg1">
                  <a:lumMod val="50000"/>
                </a:schemeClr>
              </a:solidFill>
            </a:endParaRPr>
          </a:p>
        </p:txBody>
      </p:sp>
      <p:grpSp>
        <p:nvGrpSpPr>
          <p:cNvPr id="12" name="组合 11"/>
          <p:cNvGrpSpPr/>
          <p:nvPr/>
        </p:nvGrpSpPr>
        <p:grpSpPr>
          <a:xfrm>
            <a:off x="4434418" y="2111551"/>
            <a:ext cx="3323167" cy="3335868"/>
            <a:chOff x="3325813" y="1973262"/>
            <a:chExt cx="2492375" cy="2501901"/>
          </a:xfrm>
        </p:grpSpPr>
        <p:sp>
          <p:nvSpPr>
            <p:cNvPr id="13" name="Freeform 5"/>
            <p:cNvSpPr>
              <a:spLocks/>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rgbClr val="6BC1D3"/>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latin typeface="Arial"/>
                <a:ea typeface="微软雅黑"/>
              </a:endParaRPr>
            </a:p>
          </p:txBody>
        </p:sp>
        <p:sp>
          <p:nvSpPr>
            <p:cNvPr id="14" name="Freeform 6"/>
            <p:cNvSpPr>
              <a:spLocks/>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latin typeface="Arial"/>
                <a:ea typeface="微软雅黑"/>
              </a:endParaRPr>
            </a:p>
          </p:txBody>
        </p:sp>
        <p:sp>
          <p:nvSpPr>
            <p:cNvPr id="15" name="Freeform 7"/>
            <p:cNvSpPr>
              <a:spLocks/>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latin typeface="Arial"/>
                <a:ea typeface="微软雅黑"/>
              </a:endParaRPr>
            </a:p>
          </p:txBody>
        </p:sp>
        <p:sp>
          <p:nvSpPr>
            <p:cNvPr id="16" name="Freeform 8"/>
            <p:cNvSpPr>
              <a:spLocks/>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rgbClr val="6BC1D3"/>
            </a:solidFill>
            <a:ln>
              <a:noFill/>
            </a:ln>
          </p:spPr>
          <p:txBody>
            <a:bodyPr vert="horz" wrap="square" lIns="121920" tIns="60960" rIns="121920" bIns="60960" numCol="1" anchor="t" anchorCtr="0" compatLnSpc="1">
              <a:prstTxWarp prst="textNoShape">
                <a:avLst/>
              </a:prstTxWarp>
            </a:bodyPr>
            <a:lstStyle/>
            <a:p>
              <a:pPr defTabSz="457189"/>
              <a:endParaRPr lang="zh-CN" altLang="en-US" sz="1867">
                <a:solidFill>
                  <a:prstClr val="black"/>
                </a:solidFill>
                <a:latin typeface="Arial"/>
                <a:ea typeface="微软雅黑"/>
              </a:endParaRPr>
            </a:p>
          </p:txBody>
        </p:sp>
        <p:sp>
          <p:nvSpPr>
            <p:cNvPr id="17" name="TextBox 50"/>
            <p:cNvSpPr txBox="1"/>
            <p:nvPr/>
          </p:nvSpPr>
          <p:spPr>
            <a:xfrm>
              <a:off x="3786883" y="2348629"/>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latin typeface="微软雅黑" pitchFamily="34" charset="-122"/>
                  <a:ea typeface="微软雅黑" pitchFamily="34" charset="-122"/>
                </a:rPr>
                <a:t>1</a:t>
              </a:r>
              <a:endParaRPr lang="zh-CN" altLang="en-US" sz="2933" b="1" dirty="0">
                <a:solidFill>
                  <a:prstClr val="white"/>
                </a:solidFill>
                <a:latin typeface="微软雅黑" pitchFamily="34" charset="-122"/>
                <a:ea typeface="微软雅黑" pitchFamily="34" charset="-122"/>
              </a:endParaRPr>
            </a:p>
          </p:txBody>
        </p:sp>
        <p:sp>
          <p:nvSpPr>
            <p:cNvPr id="18" name="TextBox 36"/>
            <p:cNvSpPr txBox="1"/>
            <p:nvPr/>
          </p:nvSpPr>
          <p:spPr>
            <a:xfrm>
              <a:off x="5251579" y="2348629"/>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latin typeface="微软雅黑" pitchFamily="34" charset="-122"/>
                  <a:ea typeface="微软雅黑" pitchFamily="34" charset="-122"/>
                </a:rPr>
                <a:t>2</a:t>
              </a:r>
              <a:endParaRPr lang="zh-CN" altLang="en-US" sz="2933" b="1" dirty="0">
                <a:solidFill>
                  <a:prstClr val="white"/>
                </a:solidFill>
                <a:latin typeface="微软雅黑" pitchFamily="34" charset="-122"/>
                <a:ea typeface="微软雅黑" pitchFamily="34" charset="-122"/>
              </a:endParaRPr>
            </a:p>
          </p:txBody>
        </p:sp>
        <p:sp>
          <p:nvSpPr>
            <p:cNvPr id="19" name="TextBox 34"/>
            <p:cNvSpPr txBox="1"/>
            <p:nvPr/>
          </p:nvSpPr>
          <p:spPr>
            <a:xfrm>
              <a:off x="3786883" y="3767794"/>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latin typeface="微软雅黑" pitchFamily="34" charset="-122"/>
                  <a:ea typeface="微软雅黑" pitchFamily="34" charset="-122"/>
                </a:rPr>
                <a:t>4</a:t>
              </a:r>
              <a:endParaRPr lang="zh-CN" altLang="en-US" sz="2933" b="1" dirty="0">
                <a:solidFill>
                  <a:prstClr val="white"/>
                </a:solidFill>
                <a:latin typeface="微软雅黑" pitchFamily="34" charset="-122"/>
                <a:ea typeface="微软雅黑" pitchFamily="34" charset="-122"/>
              </a:endParaRPr>
            </a:p>
          </p:txBody>
        </p:sp>
        <p:sp>
          <p:nvSpPr>
            <p:cNvPr id="20" name="TextBox 32"/>
            <p:cNvSpPr txBox="1"/>
            <p:nvPr/>
          </p:nvSpPr>
          <p:spPr>
            <a:xfrm>
              <a:off x="5251579" y="3767794"/>
              <a:ext cx="144016" cy="338507"/>
            </a:xfrm>
            <a:prstGeom prst="rect">
              <a:avLst/>
            </a:prstGeom>
            <a:noFill/>
          </p:spPr>
          <p:txBody>
            <a:bodyPr wrap="square" lIns="0" tIns="0" rIns="0" bIns="0" rtlCol="0">
              <a:spAutoFit/>
            </a:bodyPr>
            <a:lstStyle/>
            <a:p>
              <a:pPr algn="ctr" defTabSz="457189"/>
              <a:r>
                <a:rPr lang="en-US" altLang="zh-CN" sz="2933" b="1" dirty="0">
                  <a:solidFill>
                    <a:prstClr val="white"/>
                  </a:solidFill>
                  <a:latin typeface="微软雅黑" pitchFamily="34" charset="-122"/>
                  <a:ea typeface="微软雅黑" pitchFamily="34" charset="-122"/>
                </a:rPr>
                <a:t>3</a:t>
              </a:r>
              <a:endParaRPr lang="zh-CN" altLang="en-US" sz="2933" b="1" dirty="0">
                <a:solidFill>
                  <a:prstClr val="white"/>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229295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ppt_w</p:attrName>
                                        </p:attrNameLst>
                                      </p:cBhvr>
                                      <p:tavLst>
                                        <p:tav tm="0">
                                          <p:val>
                                            <p:fltVal val="0"/>
                                          </p:val>
                                        </p:tav>
                                        <p:tav tm="100000">
                                          <p:val>
                                            <p:strVal val="#ppt_w"/>
                                          </p:val>
                                        </p:tav>
                                      </p:tavLst>
                                    </p:anim>
                                    <p:anim calcmode="lin" valueType="num">
                                      <p:cBhvr>
                                        <p:cTn id="27" dur="1000" fill="hold"/>
                                        <p:tgtEl>
                                          <p:spTgt spid="12"/>
                                        </p:tgtEl>
                                        <p:attrNameLst>
                                          <p:attrName>ppt_h</p:attrName>
                                        </p:attrNameLst>
                                      </p:cBhvr>
                                      <p:tavLst>
                                        <p:tav tm="0">
                                          <p:val>
                                            <p:fltVal val="0"/>
                                          </p:val>
                                        </p:tav>
                                        <p:tav tm="100000">
                                          <p:val>
                                            <p:strVal val="#ppt_h"/>
                                          </p:val>
                                        </p:tav>
                                      </p:tavLst>
                                    </p:anim>
                                    <p:animEffect transition="in" filter="fade">
                                      <p:cBhvr>
                                        <p:cTn id="28" dur="1000"/>
                                        <p:tgtEl>
                                          <p:spTgt spid="12"/>
                                        </p:tgtEl>
                                      </p:cBhvr>
                                    </p:animEffect>
                                  </p:childTnLst>
                                </p:cTn>
                              </p:par>
                              <p:par>
                                <p:cTn id="29" presetID="8" presetClass="emph" presetSubtype="0" fill="hold" nodeType="withEffect">
                                  <p:stCondLst>
                                    <p:cond delay="0"/>
                                  </p:stCondLst>
                                  <p:childTnLst>
                                    <p:animRot by="21600000">
                                      <p:cBhvr>
                                        <p:cTn id="30" dur="1000" fill="hold"/>
                                        <p:tgtEl>
                                          <p:spTgt spid="12"/>
                                        </p:tgtEl>
                                        <p:attrNameLst>
                                          <p:attrName>r</p:attrName>
                                        </p:attrNameLst>
                                      </p:cBhvr>
                                    </p:animRot>
                                  </p:childTnLst>
                                </p:cTn>
                              </p:par>
                            </p:childTnLst>
                          </p:cTn>
                        </p:par>
                        <p:par>
                          <p:cTn id="31" fill="hold">
                            <p:stCondLst>
                              <p:cond delay="3000"/>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right)">
                                      <p:cBhvr>
                                        <p:cTn id="40" dur="500"/>
                                        <p:tgtEl>
                                          <p:spTgt spid="1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6BC1D3"/>
                </a:solidFill>
                <a:effectLst/>
                <a:uLnTx/>
                <a:uFillTx/>
                <a:latin typeface="方正准圆简体" panose="03000509000000000000" pitchFamily="65" charset="-122"/>
                <a:ea typeface="方正准圆简体" panose="03000509000000000000" pitchFamily="65" charset="-122"/>
                <a:cs typeface="+mn-cs"/>
              </a:rPr>
              <a:t>请添加文字标题</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26</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grpSp>
        <p:nvGrpSpPr>
          <p:cNvPr id="21" name="组合 20"/>
          <p:cNvGrpSpPr/>
          <p:nvPr/>
        </p:nvGrpSpPr>
        <p:grpSpPr>
          <a:xfrm>
            <a:off x="1326637" y="1503748"/>
            <a:ext cx="9548449" cy="1365519"/>
            <a:chOff x="2954339" y="1292764"/>
            <a:chExt cx="7162269" cy="1023903"/>
          </a:xfrm>
        </p:grpSpPr>
        <p:sp>
          <p:nvSpPr>
            <p:cNvPr id="22" name="矩形 21"/>
            <p:cNvSpPr>
              <a:spLocks noChangeArrowheads="1"/>
            </p:cNvSpPr>
            <p:nvPr/>
          </p:nvSpPr>
          <p:spPr bwMode="auto">
            <a:xfrm>
              <a:off x="2954339" y="1637888"/>
              <a:ext cx="7162269" cy="67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457189">
                <a:lnSpc>
                  <a:spcPct val="130000"/>
                </a:lnSpc>
              </a:pPr>
              <a:r>
                <a:rPr lang="zh-CN" altLang="en-US" sz="14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a:t>
              </a:r>
              <a:endParaRPr lang="zh-CN" altLang="zh-CN" sz="1400" dirty="0">
                <a:solidFill>
                  <a:schemeClr val="bg1">
                    <a:lumMod val="50000"/>
                  </a:schemeClr>
                </a:solidFill>
                <a:latin typeface="微软雅黑" pitchFamily="34" charset="-122"/>
                <a:ea typeface="微软雅黑" pitchFamily="34" charset="-122"/>
              </a:endParaRPr>
            </a:p>
          </p:txBody>
        </p:sp>
        <p:sp>
          <p:nvSpPr>
            <p:cNvPr id="23" name="矩形 22"/>
            <p:cNvSpPr/>
            <p:nvPr/>
          </p:nvSpPr>
          <p:spPr>
            <a:xfrm>
              <a:off x="2963100" y="1292764"/>
              <a:ext cx="960965" cy="315350"/>
            </a:xfrm>
            <a:prstGeom prst="rect">
              <a:avLst/>
            </a:prstGeom>
          </p:spPr>
          <p:txBody>
            <a:bodyPr wrap="none">
              <a:spAutoFit/>
            </a:bodyPr>
            <a:lstStyle/>
            <a:p>
              <a:pPr defTabSz="457189"/>
              <a:r>
                <a:rPr lang="zh-CN" altLang="en-US" sz="2133" dirty="0">
                  <a:solidFill>
                    <a:srgbClr val="6BC1D3"/>
                  </a:solidFill>
                  <a:latin typeface="微软雅黑" pitchFamily="34" charset="-122"/>
                  <a:ea typeface="微软雅黑" pitchFamily="34" charset="-122"/>
                </a:rPr>
                <a:t>研究结论</a:t>
              </a:r>
            </a:p>
          </p:txBody>
        </p:sp>
      </p:grpSp>
      <p:sp>
        <p:nvSpPr>
          <p:cNvPr id="24" name="矩形 23"/>
          <p:cNvSpPr/>
          <p:nvPr/>
        </p:nvSpPr>
        <p:spPr>
          <a:xfrm>
            <a:off x="1338317" y="3366699"/>
            <a:ext cx="9331853" cy="2751397"/>
          </a:xfrm>
          <a:prstGeom prst="rect">
            <a:avLst/>
          </a:prstGeom>
          <a:solidFill>
            <a:schemeClr val="bg1">
              <a:lumMod val="95000"/>
            </a:schemeClr>
          </a:solidFill>
          <a:ln w="12700" cap="flat" cmpd="sng" algn="ctr">
            <a:noFill/>
            <a:prstDash val="solid"/>
            <a:miter lim="800000"/>
          </a:ln>
          <a:effectLst/>
        </p:spPr>
        <p:txBody>
          <a:bodyPr lIns="91440" tIns="45720" rIns="91440" bIns="4572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25" name="矩形 24"/>
          <p:cNvSpPr>
            <a:spLocks noChangeArrowheads="1"/>
          </p:cNvSpPr>
          <p:nvPr/>
        </p:nvSpPr>
        <p:spPr bwMode="auto">
          <a:xfrm>
            <a:off x="1880211" y="3780675"/>
            <a:ext cx="7588514" cy="16700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gn="just" defTabSz="457189">
              <a:lnSpc>
                <a:spcPct val="150000"/>
              </a:lnSpc>
            </a:pPr>
            <a:r>
              <a:rPr lang="zh-CN" altLang="en-US" sz="14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您的内容打在这里，或者通过复制您的文本后您的内容打在这里。您的内容打在这里，或者通过复制您的文本后，在此框中选择粘贴，并选择只保留文字。</a:t>
            </a:r>
            <a:endParaRPr lang="zh-CN" altLang="zh-CN" sz="1400" dirty="0">
              <a:solidFill>
                <a:schemeClr val="bg1">
                  <a:lumMod val="50000"/>
                </a:schemeClr>
              </a:solidFill>
              <a:latin typeface="微软雅黑" pitchFamily="34" charset="-122"/>
              <a:ea typeface="微软雅黑" pitchFamily="34" charset="-122"/>
            </a:endParaRPr>
          </a:p>
        </p:txBody>
      </p:sp>
      <p:grpSp>
        <p:nvGrpSpPr>
          <p:cNvPr id="26" name="组合 25"/>
          <p:cNvGrpSpPr/>
          <p:nvPr/>
        </p:nvGrpSpPr>
        <p:grpSpPr>
          <a:xfrm>
            <a:off x="8876149" y="3287455"/>
            <a:ext cx="1889647" cy="1813344"/>
            <a:chOff x="8876147" y="3192042"/>
            <a:chExt cx="1889647" cy="1813344"/>
          </a:xfrm>
        </p:grpSpPr>
        <p:sp>
          <p:nvSpPr>
            <p:cNvPr id="27" name="任意多边形 11"/>
            <p:cNvSpPr/>
            <p:nvPr/>
          </p:nvSpPr>
          <p:spPr>
            <a:xfrm>
              <a:off x="10622170" y="4830722"/>
              <a:ext cx="136506" cy="174664"/>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444455"/>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black">
                    <a:lumMod val="85000"/>
                    <a:lumOff val="15000"/>
                  </a:prstClr>
                </a:solidFill>
                <a:effectLst/>
                <a:uLnTx/>
                <a:uFillTx/>
                <a:latin typeface="Arial"/>
                <a:ea typeface="微软雅黑"/>
                <a:cs typeface="+mn-cs"/>
              </a:endParaRPr>
            </a:p>
          </p:txBody>
        </p:sp>
        <p:sp>
          <p:nvSpPr>
            <p:cNvPr id="28" name="任意多边形 13"/>
            <p:cNvSpPr/>
            <p:nvPr/>
          </p:nvSpPr>
          <p:spPr>
            <a:xfrm>
              <a:off x="8876147" y="3192042"/>
              <a:ext cx="152380" cy="95271"/>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444455"/>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grpSp>
          <p:nvGrpSpPr>
            <p:cNvPr id="29" name="组合 28"/>
            <p:cNvGrpSpPr/>
            <p:nvPr/>
          </p:nvGrpSpPr>
          <p:grpSpPr>
            <a:xfrm>
              <a:off x="8903430" y="3192042"/>
              <a:ext cx="1862364" cy="1812286"/>
              <a:chOff x="6950444" y="2300288"/>
              <a:chExt cx="1396955" cy="1358900"/>
            </a:xfrm>
            <a:solidFill>
              <a:srgbClr val="92D050"/>
            </a:solidFill>
          </p:grpSpPr>
          <p:sp>
            <p:nvSpPr>
              <p:cNvPr id="30" name="任意多边形 16"/>
              <p:cNvSpPr/>
              <p:nvPr/>
            </p:nvSpPr>
            <p:spPr>
              <a:xfrm>
                <a:off x="6950444" y="2300288"/>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 fmla="*/ 0 w 1319348"/>
                  <a:gd name="connsiteY0" fmla="*/ 5987 h 1299210"/>
                  <a:gd name="connsiteX1" fmla="*/ 1319348 w 1319348"/>
                  <a:gd name="connsiteY1" fmla="*/ 1299210 h 1299210"/>
                  <a:gd name="connsiteX2" fmla="*/ 1319348 w 1319348"/>
                  <a:gd name="connsiteY2" fmla="*/ 397873 h 1299210"/>
                  <a:gd name="connsiteX3" fmla="*/ 908413 w 1319348"/>
                  <a:gd name="connsiteY3" fmla="*/ 0 h 1299210"/>
                  <a:gd name="connsiteX4" fmla="*/ 0 w 1319348"/>
                  <a:gd name="connsiteY4" fmla="*/ 5987 h 1299210"/>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rgbClr val="6BC1D3"/>
              </a:solidFill>
              <a:ln w="12700" cap="flat" cmpd="sng" algn="ctr">
                <a:no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srgbClr val="444455"/>
                  </a:solidFill>
                  <a:effectLst/>
                  <a:uLnTx/>
                  <a:uFillTx/>
                  <a:latin typeface="Arial"/>
                  <a:ea typeface="微软雅黑"/>
                  <a:cs typeface="+mn-cs"/>
                </a:endParaRPr>
              </a:p>
            </p:txBody>
          </p:sp>
          <p:sp>
            <p:nvSpPr>
              <p:cNvPr id="31" name="矩形 30"/>
              <p:cNvSpPr/>
              <p:nvPr/>
            </p:nvSpPr>
            <p:spPr>
              <a:xfrm rot="2637414">
                <a:off x="7351438" y="2617357"/>
                <a:ext cx="908059" cy="300013"/>
              </a:xfrm>
              <a:prstGeom prst="rect">
                <a:avLst/>
              </a:prstGeom>
              <a:noFill/>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itchFamily="34" charset="-122"/>
                    <a:ea typeface="微软雅黑" pitchFamily="34" charset="-122"/>
                  </a:rPr>
                  <a:t>添加标题</a:t>
                </a:r>
              </a:p>
            </p:txBody>
          </p:sp>
        </p:grpSp>
      </p:grpSp>
    </p:spTree>
    <p:extLst>
      <p:ext uri="{BB962C8B-B14F-4D97-AF65-F5344CB8AC3E}">
        <p14:creationId xmlns:p14="http://schemas.microsoft.com/office/powerpoint/2010/main" val="592520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8" presetClass="entr" presetSubtype="6"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strips(downRight)">
                                      <p:cBhvr>
                                        <p:cTn id="20" dur="1000"/>
                                        <p:tgtEl>
                                          <p:spTgt spid="21"/>
                                        </p:tgtEl>
                                      </p:cBhvr>
                                    </p:animEffect>
                                  </p:childTnLst>
                                </p:cTn>
                              </p:par>
                            </p:childTnLst>
                          </p:cTn>
                        </p:par>
                        <p:par>
                          <p:cTn id="21" fill="hold">
                            <p:stCondLst>
                              <p:cond delay="2500"/>
                            </p:stCondLst>
                            <p:childTnLst>
                              <p:par>
                                <p:cTn id="22" presetID="2" presetClass="entr" presetSubtype="8"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0-#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par>
                                <p:cTn id="26" presetID="2" presetClass="entr" presetSubtype="3"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1+#ppt_w/2"/>
                                          </p:val>
                                        </p:tav>
                                        <p:tav tm="100000">
                                          <p:val>
                                            <p:strVal val="#ppt_x"/>
                                          </p:val>
                                        </p:tav>
                                      </p:tavLst>
                                    </p:anim>
                                    <p:anim calcmode="lin" valueType="num">
                                      <p:cBhvr additive="base">
                                        <p:cTn id="29" dur="500" fill="hold"/>
                                        <p:tgtEl>
                                          <p:spTgt spid="26"/>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2729" y="860597"/>
            <a:ext cx="2974761" cy="6941622"/>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1307" y="3627543"/>
            <a:ext cx="2098460" cy="4563249"/>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452" y="4232812"/>
            <a:ext cx="1543355" cy="2921488"/>
          </a:xfrm>
          <a:prstGeom prst="rect">
            <a:avLst/>
          </a:prstGeom>
        </p:spPr>
      </p:pic>
      <p:sp>
        <p:nvSpPr>
          <p:cNvPr id="33" name="文本框 32"/>
          <p:cNvSpPr txBox="1"/>
          <p:nvPr/>
        </p:nvSpPr>
        <p:spPr>
          <a:xfrm>
            <a:off x="7805194" y="3990250"/>
            <a:ext cx="3775393" cy="584775"/>
          </a:xfrm>
          <a:prstGeom prst="rect">
            <a:avLst/>
          </a:prstGeom>
          <a:noFill/>
        </p:spPr>
        <p:txBody>
          <a:bodyPr wrap="none" rtlCol="0">
            <a:spAutoFit/>
          </a:bodyPr>
          <a:lstStyle/>
          <a:p>
            <a:r>
              <a:rPr lang="zh-CN" altLang="en-US" sz="3200">
                <a:solidFill>
                  <a:srgbClr val="6BC1D3"/>
                </a:solidFill>
                <a:latin typeface="方正准圆简体" panose="03000509000000000000" pitchFamily="65" charset="-122"/>
                <a:ea typeface="方正准圆简体" panose="03000509000000000000" pitchFamily="65" charset="-122"/>
              </a:rPr>
              <a:t>演讲完毕  谢谢聆听</a:t>
            </a:r>
          </a:p>
        </p:txBody>
      </p:sp>
      <p:grpSp>
        <p:nvGrpSpPr>
          <p:cNvPr id="34" name="组合 33"/>
          <p:cNvGrpSpPr/>
          <p:nvPr/>
        </p:nvGrpSpPr>
        <p:grpSpPr>
          <a:xfrm>
            <a:off x="7970833" y="4920348"/>
            <a:ext cx="242591" cy="275766"/>
            <a:chOff x="860980" y="3583766"/>
            <a:chExt cx="100336" cy="114060"/>
          </a:xfrm>
          <a:solidFill>
            <a:srgbClr val="6BC1D3"/>
          </a:solidFill>
        </p:grpSpPr>
        <p:sp>
          <p:nvSpPr>
            <p:cNvPr id="3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rgbClr val="6BC1D3"/>
                </a:solidFill>
                <a:latin typeface="微软雅黑 Light" panose="020B0502040204020203" pitchFamily="34" charset="-122"/>
                <a:ea typeface="微软雅黑 Light" panose="020B0502040204020203" pitchFamily="34" charset="-122"/>
              </a:endParaRPr>
            </a:p>
          </p:txBody>
        </p:sp>
        <p:sp>
          <p:nvSpPr>
            <p:cNvPr id="36"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rgbClr val="6BC1D3"/>
                </a:solidFill>
                <a:latin typeface="微软雅黑 Light" panose="020B0502040204020203" pitchFamily="34" charset="-122"/>
                <a:ea typeface="微软雅黑 Light" panose="020B0502040204020203" pitchFamily="34" charset="-122"/>
              </a:endParaRPr>
            </a:p>
          </p:txBody>
        </p:sp>
      </p:grpSp>
      <p:grpSp>
        <p:nvGrpSpPr>
          <p:cNvPr id="37" name="Group 16"/>
          <p:cNvGrpSpPr/>
          <p:nvPr/>
        </p:nvGrpSpPr>
        <p:grpSpPr bwMode="auto">
          <a:xfrm>
            <a:off x="9912513" y="4914881"/>
            <a:ext cx="190036" cy="305444"/>
            <a:chOff x="4441" y="3144"/>
            <a:chExt cx="215" cy="345"/>
          </a:xfrm>
          <a:solidFill>
            <a:srgbClr val="6BC1D3"/>
          </a:solidFill>
        </p:grpSpPr>
        <p:sp>
          <p:nvSpPr>
            <p:cNvPr id="3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rgbClr val="6BC1D3"/>
                </a:solidFill>
                <a:latin typeface="微软雅黑 Light" panose="020B0502040204020203" pitchFamily="34" charset="-122"/>
                <a:ea typeface="微软雅黑 Light" panose="020B0502040204020203" pitchFamily="34" charset="-122"/>
              </a:endParaRPr>
            </a:p>
          </p:txBody>
        </p:sp>
        <p:sp>
          <p:nvSpPr>
            <p:cNvPr id="3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rgbClr val="6BC1D3"/>
                </a:solidFill>
                <a:latin typeface="微软雅黑 Light" panose="020B0502040204020203" pitchFamily="34" charset="-122"/>
                <a:ea typeface="微软雅黑 Light" panose="020B0502040204020203" pitchFamily="34" charset="-122"/>
              </a:endParaRPr>
            </a:p>
          </p:txBody>
        </p:sp>
      </p:grpSp>
      <p:sp>
        <p:nvSpPr>
          <p:cNvPr id="40" name="Text Box 19"/>
          <p:cNvSpPr txBox="1">
            <a:spLocks noChangeArrowheads="1"/>
          </p:cNvSpPr>
          <p:nvPr/>
        </p:nvSpPr>
        <p:spPr bwMode="auto">
          <a:xfrm>
            <a:off x="8213424" y="4956189"/>
            <a:ext cx="16990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dirty="0">
                <a:solidFill>
                  <a:srgbClr val="6BC1D3"/>
                </a:solidFill>
                <a:latin typeface="微软雅黑 Light" panose="020B0502040204020203" pitchFamily="34" charset="-122"/>
                <a:ea typeface="微软雅黑 Light" panose="020B0502040204020203" pitchFamily="34" charset="-122"/>
              </a:rPr>
              <a:t>指导老师：董老师</a:t>
            </a:r>
            <a:endParaRPr lang="en-US" altLang="zh-CN" sz="1200" dirty="0">
              <a:solidFill>
                <a:srgbClr val="6BC1D3"/>
              </a:solidFill>
              <a:latin typeface="微软雅黑 Light" panose="020B0502040204020203" pitchFamily="34" charset="-122"/>
              <a:ea typeface="微软雅黑 Light" panose="020B0502040204020203" pitchFamily="34" charset="-122"/>
            </a:endParaRPr>
          </a:p>
        </p:txBody>
      </p:sp>
      <p:sp>
        <p:nvSpPr>
          <p:cNvPr id="41" name="Text Box 20"/>
          <p:cNvSpPr txBox="1">
            <a:spLocks noChangeArrowheads="1"/>
          </p:cNvSpPr>
          <p:nvPr/>
        </p:nvSpPr>
        <p:spPr bwMode="auto">
          <a:xfrm>
            <a:off x="10109984" y="4956189"/>
            <a:ext cx="16107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dirty="0">
                <a:solidFill>
                  <a:srgbClr val="6BC1D3"/>
                </a:solidFill>
                <a:latin typeface="微软雅黑 Light" panose="020B0502040204020203" pitchFamily="34" charset="-122"/>
                <a:ea typeface="微软雅黑 Light" panose="020B0502040204020203" pitchFamily="34" charset="-122"/>
              </a:rPr>
              <a:t>答辩人：伍方健</a:t>
            </a:r>
            <a:endParaRPr lang="en-US" altLang="zh-CN" sz="1200" dirty="0">
              <a:solidFill>
                <a:srgbClr val="6BC1D3"/>
              </a:solidFill>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03292" y="2376973"/>
            <a:ext cx="555294" cy="730976"/>
          </a:xfrm>
          <a:prstGeom prst="rect">
            <a:avLst/>
          </a:prstGeom>
        </p:spPr>
      </p:pic>
      <p:pic>
        <p:nvPicPr>
          <p:cNvPr id="29" name="图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5939" y="4697288"/>
            <a:ext cx="429810" cy="498826"/>
          </a:xfrm>
          <a:prstGeom prst="rect">
            <a:avLst/>
          </a:prstGeom>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43" name="图片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44" name="图片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45" name="图片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46" name="图片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47" name="图片 4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7854" y="-247477"/>
            <a:ext cx="328631" cy="378191"/>
          </a:xfrm>
          <a:prstGeom prst="rect">
            <a:avLst/>
          </a:prstGeom>
        </p:spPr>
      </p:pic>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spTree>
    <p:extLst>
      <p:ext uri="{BB962C8B-B14F-4D97-AF65-F5344CB8AC3E}">
        <p14:creationId xmlns:p14="http://schemas.microsoft.com/office/powerpoint/2010/main" val="2234306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left)">
                                      <p:cBhvr>
                                        <p:cTn id="23" dur="500"/>
                                        <p:tgtEl>
                                          <p:spTgt spid="33">
                                            <p:txEl>
                                              <p:pRg st="0" end="0"/>
                                            </p:txEl>
                                          </p:spTgt>
                                        </p:tgtEl>
                                      </p:cBhvr>
                                    </p:animEffect>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par>
                                <p:cTn id="45" presetID="0" presetClass="path" presetSubtype="0" accel="50000" decel="50000" fill="hold" nodeType="withEffect">
                                  <p:stCondLst>
                                    <p:cond delay="0"/>
                                  </p:stCondLst>
                                  <p:childTnLst>
                                    <p:animMotion origin="layout" path="M -0.39062 0.17754 C -0.34414 0.14976 -0.29544 0.00671 -0.24596 -0.02454 C -0.19635 -0.05579 -0.14231 -0.04514 -0.09361 -0.0095 C -0.04544 0.02638 -0.02317 0.00416 -4.79167E-6 -0.0007 " pathEditMode="relative" rAng="0" ptsTypes="AAAA">
                                      <p:cBhvr>
                                        <p:cTn id="46" dur="5000" fill="hold"/>
                                        <p:tgtEl>
                                          <p:spTgt spid="25"/>
                                        </p:tgtEl>
                                        <p:attrNameLst>
                                          <p:attrName>ppt_x</p:attrName>
                                          <p:attrName>ppt_y</p:attrName>
                                        </p:attrNameLst>
                                      </p:cBhvr>
                                      <p:rCtr x="19531" y="-11019"/>
                                    </p:animMotion>
                                  </p:childTnLst>
                                </p:cTn>
                              </p:par>
                              <p:par>
                                <p:cTn id="47" presetID="0" presetClass="path" presetSubtype="0" accel="50000" decel="50000" fill="hold" nodeType="withEffect">
                                  <p:stCondLst>
                                    <p:cond delay="0"/>
                                  </p:stCondLst>
                                  <p:childTnLst>
                                    <p:animMotion origin="layout" path="M -0.38815 0.12315 C -0.36133 0.1 -0.35847 0.08727 -0.33425 0.07917 C -0.31003 0.07083 -0.27813 0.09398 -0.24271 0.07361 C -0.20716 0.05347 -0.16042 -0.04074 -0.12136 -0.04259 C -0.08229 -0.04445 -0.03907 -0.01181 3.33333E-6 -0.00023 " pathEditMode="relative" rAng="0" ptsTypes="AAAAA">
                                      <p:cBhvr>
                                        <p:cTn id="48" dur="5000" fill="hold"/>
                                        <p:tgtEl>
                                          <p:spTgt spid="27"/>
                                        </p:tgtEl>
                                        <p:attrNameLst>
                                          <p:attrName>ppt_x</p:attrName>
                                          <p:attrName>ppt_y</p:attrName>
                                        </p:attrNameLst>
                                      </p:cBhvr>
                                      <p:rCtr x="19401" y="-8287"/>
                                    </p:animMotion>
                                  </p:childTnLst>
                                </p:cTn>
                              </p:par>
                              <p:par>
                                <p:cTn id="49" presetID="0" presetClass="path" presetSubtype="0" accel="50000" decel="50000" fill="hold" nodeType="withEffect">
                                  <p:stCondLst>
                                    <p:cond delay="0"/>
                                  </p:stCondLst>
                                  <p:childTnLst>
                                    <p:animMotion origin="layout" path="M -0.34114 0.4743 C -0.297 0.39513 -0.26836 0.42083 -0.24557 0.3706 C -0.22343 0.32152 -0.22291 0.2206 -0.20651 0.17662 C -0.18997 0.1324 -0.16718 0.13263 -0.14687 0.10601 C -0.12695 0.07893 -0.11914 0.03171 -0.08502 0.01643 C -0.05026 0.00092 -0.03099 0.00856 -3.125E-6 4.44444E-6 " pathEditMode="relative" rAng="0" ptsTypes="AAAAAA">
                                      <p:cBhvr>
                                        <p:cTn id="50" dur="5000" fill="hold"/>
                                        <p:tgtEl>
                                          <p:spTgt spid="31"/>
                                        </p:tgtEl>
                                        <p:attrNameLst>
                                          <p:attrName>ppt_x</p:attrName>
                                          <p:attrName>ppt_y</p:attrName>
                                        </p:attrNameLst>
                                      </p:cBhvr>
                                      <p:rCtr x="17057" y="-23727"/>
                                    </p:animMotion>
                                  </p:childTnLst>
                                </p:cTn>
                              </p:par>
                              <p:par>
                                <p:cTn id="51" presetID="0" presetClass="path" presetSubtype="0" accel="50000" decel="50000" fill="hold" nodeType="withEffect">
                                  <p:stCondLst>
                                    <p:cond delay="0"/>
                                  </p:stCondLst>
                                  <p:childTnLst>
                                    <p:animMotion origin="layout" path="M -0.54049 0.21621 C -0.41328 0.35857 -0.38971 0.20787 -0.3276 0.20348 C -0.26588 0.19931 -0.21185 0.21065 -0.1694 0.19074 C -0.12708 0.17084 -0.11797 0.13866 -0.07304 0.0838 C -0.02851 0.02871 -0.01979 0.0382 -1.875E-6 -4.07407E-6 " pathEditMode="relative" rAng="0" ptsTypes="AAAAA">
                                      <p:cBhvr>
                                        <p:cTn id="52" dur="5000" fill="hold"/>
                                        <p:tgtEl>
                                          <p:spTgt spid="42"/>
                                        </p:tgtEl>
                                        <p:attrNameLst>
                                          <p:attrName>ppt_x</p:attrName>
                                          <p:attrName>ppt_y</p:attrName>
                                        </p:attrNameLst>
                                      </p:cBhvr>
                                      <p:rCtr x="27018" y="-7755"/>
                                    </p:animMotion>
                                  </p:childTnLst>
                                </p:cTn>
                              </p:par>
                              <p:par>
                                <p:cTn id="53" presetID="0" presetClass="path" presetSubtype="0" accel="50000" decel="50000" fill="hold" nodeType="withEffect">
                                  <p:stCondLst>
                                    <p:cond delay="0"/>
                                  </p:stCondLst>
                                  <p:childTnLst>
                                    <p:animMotion origin="layout" path="M -0.51432 0.33634 C -0.45104 0.36157 -0.42226 0.44537 -0.32434 0.41203 C -0.22656 0.3787 -0.19869 0.26296 -0.15833 0.25532 C -0.11809 0.24745 -0.10338 0.2625 -0.08333 0.24282 C -0.06354 0.22291 -0.06914 0.17014 -0.05143 0.12384 C -0.03411 0.07731 -0.01718 0.04074 -4.58333E-6 3.33333E-6 " pathEditMode="relative" rAng="0" ptsTypes="AAAAAA">
                                      <p:cBhvr>
                                        <p:cTn id="54" dur="5000" fill="hold"/>
                                        <p:tgtEl>
                                          <p:spTgt spid="43"/>
                                        </p:tgtEl>
                                        <p:attrNameLst>
                                          <p:attrName>ppt_x</p:attrName>
                                          <p:attrName>ppt_y</p:attrName>
                                        </p:attrNameLst>
                                      </p:cBhvr>
                                      <p:rCtr x="25716" y="-12639"/>
                                    </p:animMotion>
                                  </p:childTnLst>
                                </p:cTn>
                              </p:par>
                              <p:par>
                                <p:cTn id="55" presetID="0" presetClass="path" presetSubtype="0" accel="50000" decel="50000" fill="hold" nodeType="withEffect">
                                  <p:stCondLst>
                                    <p:cond delay="0"/>
                                  </p:stCondLst>
                                  <p:childTnLst>
                                    <p:animMotion origin="layout" path="M -0.68932 0.57708 C -0.4138 0.64537 -0.46731 0.48148 -0.36875 0.4331 C -0.22356 0.3618 -0.24596 0.26204 -0.17994 0.18727 C -0.06979 0.06342 -0.05091 0.11528 -3.54167E-6 1.11111E-6 " pathEditMode="relative" rAng="0" ptsTypes="AAAA">
                                      <p:cBhvr>
                                        <p:cTn id="56" dur="5000" fill="hold"/>
                                        <p:tgtEl>
                                          <p:spTgt spid="45"/>
                                        </p:tgtEl>
                                        <p:attrNameLst>
                                          <p:attrName>ppt_x</p:attrName>
                                          <p:attrName>ppt_y</p:attrName>
                                        </p:attrNameLst>
                                      </p:cBhvr>
                                      <p:rCtr x="34466" y="-28032"/>
                                    </p:animMotion>
                                  </p:childTnLst>
                                </p:cTn>
                              </p:par>
                              <p:par>
                                <p:cTn id="57" presetID="0" presetClass="path" presetSubtype="0" accel="50000" decel="50000" fill="hold" nodeType="withEffect">
                                  <p:stCondLst>
                                    <p:cond delay="0"/>
                                  </p:stCondLst>
                                  <p:childTnLst>
                                    <p:animMotion origin="layout" path="M -0.63555 0.3213 C -0.59362 0.47894 -0.53945 0.51343 -0.49141 0.52963 C -0.44336 0.54606 -0.39531 0.43704 -0.34727 0.41921 C -0.29922 0.40139 -0.23998 0.45787 -0.20313 0.42245 C -0.16654 0.38681 -0.16393 0.28356 -0.12761 0.20602 C -0.09089 0.12801 -0.01706 0.13588 1.25E-6 6.93889E-18 " pathEditMode="relative" rAng="0" ptsTypes="AAAAAA">
                                      <p:cBhvr>
                                        <p:cTn id="58" dur="5000" fill="hold"/>
                                        <p:tgtEl>
                                          <p:spTgt spid="46"/>
                                        </p:tgtEl>
                                        <p:attrNameLst>
                                          <p:attrName>ppt_x</p:attrName>
                                          <p:attrName>ppt_y</p:attrName>
                                        </p:attrNameLst>
                                      </p:cBhvr>
                                      <p:rCtr x="31771" y="-5556"/>
                                    </p:animMotion>
                                  </p:childTnLst>
                                </p:cTn>
                              </p:par>
                              <p:par>
                                <p:cTn id="59" presetID="0" presetClass="path" presetSubtype="0" accel="50000" decel="50000" fill="hold" nodeType="withEffect">
                                  <p:stCondLst>
                                    <p:cond delay="0"/>
                                  </p:stCondLst>
                                  <p:childTnLst>
                                    <p:animMotion origin="layout" path="M -0.71745 0.4 C -0.67357 0.447 -0.61654 0.47778 -0.56524 0.45695 C -0.51407 0.43612 -0.4711 0.3088 -0.41055 0.27477 C -0.35013 0.24075 -0.25339 0.28565 -0.20235 0.25232 C -0.15131 0.21899 -0.1461 0.12686 -0.10456 0.07454 C -0.06381 0.02315 -0.06511 0.04445 4.375E-6 -4.44444E-6 " pathEditMode="relative" rAng="0" ptsTypes="AAAAAA">
                                      <p:cBhvr>
                                        <p:cTn id="60" dur="5000" fill="hold"/>
                                        <p:tgtEl>
                                          <p:spTgt spid="44"/>
                                        </p:tgtEl>
                                        <p:attrNameLst>
                                          <p:attrName>ppt_x</p:attrName>
                                          <p:attrName>ppt_y</p:attrName>
                                        </p:attrNameLst>
                                      </p:cBhvr>
                                      <p:rCtr x="35872" y="-16829"/>
                                    </p:animMotion>
                                  </p:childTnLst>
                                </p:cTn>
                              </p:par>
                              <p:par>
                                <p:cTn id="61" presetID="0" presetClass="path" presetSubtype="0" accel="50000" decel="50000" fill="hold" nodeType="withEffect">
                                  <p:stCondLst>
                                    <p:cond delay="0"/>
                                  </p:stCondLst>
                                  <p:childTnLst>
                                    <p:animMotion origin="layout" path="M -0.66002 0.55973 C -0.5802 0.46297 -0.4888 0.28843 -0.41901 0.27199 C -0.35039 0.25463 -0.32161 0.32176 -0.25325 0.29977 C -0.18567 0.27686 -0.17877 0.17593 -0.13815 0.12963 C -0.0983 0.08264 -0.04609 0.13889 -0.0233 0.10949 C -0.00065 0.07986 -0.00781 0.03727 -4.79167E-6 -3.7037E-6 " pathEditMode="relative" rAng="0" ptsTypes="AAAAAA">
                                      <p:cBhvr>
                                        <p:cTn id="62" dur="5000" fill="hold"/>
                                        <p:tgtEl>
                                          <p:spTgt spid="48"/>
                                        </p:tgtEl>
                                        <p:attrNameLst>
                                          <p:attrName>ppt_x</p:attrName>
                                          <p:attrName>ppt_y</p:attrName>
                                        </p:attrNameLst>
                                      </p:cBhvr>
                                      <p:rCtr x="32995" y="-27986"/>
                                    </p:animMotion>
                                  </p:childTnLst>
                                </p:cTn>
                              </p:par>
                              <p:par>
                                <p:cTn id="63" presetID="0" presetClass="path" presetSubtype="0" accel="50000" decel="50000" fill="hold" nodeType="withEffect">
                                  <p:stCondLst>
                                    <p:cond delay="0"/>
                                  </p:stCondLst>
                                  <p:childTnLst>
                                    <p:animMotion origin="layout" path="M -0.78502 0.68888 C -0.71015 0.61111 -0.64101 0.48703 -0.56028 0.45625 C -0.47968 0.42523 -0.39479 0.51782 -0.35573 0.47407 C -0.31679 0.42986 -0.31836 0.2956 -0.26653 0.23958 C -0.21471 0.1831 -0.1151 0.24537 -0.09023 0.2074 C -0.06549 0.16898 -0.08268 0.07245 -0.06093 0.03888 C -0.03919 0.00532 -0.02044 0.01273 -3.125E-6 4.81481E-6 " pathEditMode="relative" rAng="0" ptsTypes="AAAAAAA">
                                      <p:cBhvr>
                                        <p:cTn id="64" dur="5000" fill="hold"/>
                                        <p:tgtEl>
                                          <p:spTgt spid="47"/>
                                        </p:tgtEl>
                                        <p:attrNameLst>
                                          <p:attrName>ppt_x</p:attrName>
                                          <p:attrName>ppt_y</p:attrName>
                                        </p:attrNameLst>
                                      </p:cBhvr>
                                      <p:rCtr x="39245" y="-34444"/>
                                    </p:animMotion>
                                  </p:childTnLst>
                                </p:cTn>
                              </p:par>
                              <p:par>
                                <p:cTn id="65" presetID="37" presetClass="path" presetSubtype="0" accel="50000" decel="50000" fill="hold" nodeType="withEffect">
                                  <p:stCondLst>
                                    <p:cond delay="0"/>
                                  </p:stCondLst>
                                  <p:childTnLst>
                                    <p:animMotion origin="layout" path="M -0.27812 0.01412 C -0.25625 0.02731 -0.19466 0.05949 -0.14205 0.05833 C -0.08932 0.05717 -0.0358 0.00902 -2.29167E-6 3.7037E-6 " pathEditMode="relative" rAng="0" ptsTypes="AAA">
                                      <p:cBhvr>
                                        <p:cTn id="66" dur="5000" fill="hold"/>
                                        <p:tgtEl>
                                          <p:spTgt spid="29"/>
                                        </p:tgtEl>
                                        <p:attrNameLst>
                                          <p:attrName>ppt_x</p:attrName>
                                          <p:attrName>ppt_y</p:attrName>
                                        </p:attrNameLst>
                                      </p:cBhvr>
                                      <p:rCtr x="13906" y="1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356992"/>
            <a:ext cx="12192000" cy="45719"/>
            <a:chOff x="2190216" y="0"/>
            <a:chExt cx="7128792" cy="108012"/>
          </a:xfrm>
          <a:solidFill>
            <a:srgbClr val="6BC1D3"/>
          </a:solidFill>
        </p:grpSpPr>
        <p:sp>
          <p:nvSpPr>
            <p:cNvPr id="25" name="矩形 24"/>
            <p:cNvSpPr/>
            <p:nvPr/>
          </p:nvSpPr>
          <p:spPr>
            <a:xfrm>
              <a:off x="219021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6" name="矩形 25"/>
            <p:cNvSpPr/>
            <p:nvPr/>
          </p:nvSpPr>
          <p:spPr>
            <a:xfrm>
              <a:off x="3378348"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矩形 26"/>
            <p:cNvSpPr/>
            <p:nvPr/>
          </p:nvSpPr>
          <p:spPr>
            <a:xfrm>
              <a:off x="4566480"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矩形 27"/>
            <p:cNvSpPr/>
            <p:nvPr/>
          </p:nvSpPr>
          <p:spPr>
            <a:xfrm>
              <a:off x="5754612"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9" name="矩形 28"/>
            <p:cNvSpPr/>
            <p:nvPr/>
          </p:nvSpPr>
          <p:spPr>
            <a:xfrm>
              <a:off x="6942744"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0" name="矩形 29"/>
            <p:cNvSpPr/>
            <p:nvPr/>
          </p:nvSpPr>
          <p:spPr>
            <a:xfrm>
              <a:off x="813087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5" name="矩形 44"/>
          <p:cNvSpPr/>
          <p:nvPr/>
        </p:nvSpPr>
        <p:spPr>
          <a:xfrm>
            <a:off x="1200998" y="3263441"/>
            <a:ext cx="2429301" cy="30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807784" y="3569059"/>
            <a:ext cx="1616148" cy="670568"/>
          </a:xfrm>
          <a:prstGeom prst="rect">
            <a:avLst/>
          </a:prstGeom>
        </p:spPr>
        <p:txBody>
          <a:bodyPr wrap="none">
            <a:spAutoFit/>
          </a:bodyPr>
          <a:lstStyle/>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选题背景</a:t>
            </a:r>
          </a:p>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研究目的与意义</a:t>
            </a:r>
            <a:endParaRPr lang="en-US" altLang="zh-CN" sz="1333" dirty="0">
              <a:ln w="6350">
                <a:noFill/>
              </a:ln>
              <a:solidFill>
                <a:srgbClr val="FFFFFF">
                  <a:lumMod val="50000"/>
                </a:srgbClr>
              </a:solidFill>
              <a:latin typeface="Impact" pitchFamily="34" charset="0"/>
              <a:ea typeface="微软雅黑" pitchFamily="34" charset="-122"/>
            </a:endParaRPr>
          </a:p>
        </p:txBody>
      </p:sp>
      <p:sp>
        <p:nvSpPr>
          <p:cNvPr id="22" name="矩形 21"/>
          <p:cNvSpPr/>
          <p:nvPr/>
        </p:nvSpPr>
        <p:spPr>
          <a:xfrm>
            <a:off x="7861807" y="2740221"/>
            <a:ext cx="1517560" cy="523220"/>
          </a:xfrm>
          <a:prstGeom prst="rect">
            <a:avLst/>
          </a:prstGeom>
        </p:spPr>
        <p:txBody>
          <a:bodyPr wrap="square">
            <a:spAutoFit/>
          </a:bodyPr>
          <a:lstStyle/>
          <a:p>
            <a:r>
              <a:rPr lang="zh-CN" altLang="en-US" sz="2800" dirty="0">
                <a:solidFill>
                  <a:srgbClr val="6BC1D3"/>
                </a:solidFill>
                <a:latin typeface="方正准圆简体" panose="03000509000000000000" pitchFamily="65" charset="-122"/>
                <a:ea typeface="方正准圆简体" panose="03000509000000000000" pitchFamily="65" charset="-122"/>
              </a:rPr>
              <a:t>绪言</a:t>
            </a:r>
          </a:p>
        </p:txBody>
      </p:sp>
      <p:sp>
        <p:nvSpPr>
          <p:cNvPr id="23" name="矩形 22"/>
          <p:cNvSpPr/>
          <p:nvPr/>
        </p:nvSpPr>
        <p:spPr>
          <a:xfrm>
            <a:off x="6807783" y="2567233"/>
            <a:ext cx="1054024" cy="769441"/>
          </a:xfrm>
          <a:prstGeom prst="rect">
            <a:avLst/>
          </a:prstGeom>
        </p:spPr>
        <p:txBody>
          <a:bodyPr wrap="square">
            <a:spAutoFit/>
          </a:bodyPr>
          <a:lstStyle/>
          <a:p>
            <a:r>
              <a:rPr lang="en-US" altLang="zh-CN" sz="4400" dirty="0">
                <a:solidFill>
                  <a:srgbClr val="6BC1D3"/>
                </a:solidFill>
                <a:latin typeface="造字工房朗倩（非商用）常规体" pitchFamily="50" charset="-122"/>
                <a:ea typeface="造字工房朗倩（非商用）常规体" pitchFamily="50" charset="-122"/>
              </a:rPr>
              <a:t>01</a:t>
            </a:r>
            <a:endParaRPr lang="zh-CN" altLang="en-US" sz="4400" dirty="0">
              <a:solidFill>
                <a:srgbClr val="6BC1D3"/>
              </a:solidFill>
              <a:latin typeface="造字工房朗倩（非商用）常规体" pitchFamily="50" charset="-122"/>
              <a:ea typeface="造字工房朗倩（非商用）常规体" pitchFamily="50" charset="-122"/>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664" y="3627543"/>
            <a:ext cx="2098460" cy="4563249"/>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0547" y="2220977"/>
            <a:ext cx="555294" cy="730976"/>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7335" y="4331408"/>
            <a:ext cx="429810" cy="498826"/>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94221" y="41010"/>
            <a:ext cx="328631" cy="378191"/>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pic>
        <p:nvPicPr>
          <p:cNvPr id="31" name="图片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086" y="860597"/>
            <a:ext cx="2974761" cy="6941622"/>
          </a:xfrm>
          <a:prstGeom prst="rect">
            <a:avLst/>
          </a:prstGeom>
        </p:spPr>
      </p:pic>
    </p:spTree>
    <p:extLst>
      <p:ext uri="{BB962C8B-B14F-4D97-AF65-F5344CB8AC3E}">
        <p14:creationId xmlns:p14="http://schemas.microsoft.com/office/powerpoint/2010/main" val="4050591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6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6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70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80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9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10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11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20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13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14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19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animEffect transition="in" filter="wipe(up)">
                                      <p:cBhvr>
                                        <p:cTn id="55" dur="500"/>
                                        <p:tgtEl>
                                          <p:spTgt spid="23">
                                            <p:txEl>
                                              <p:pRg st="0" end="0"/>
                                            </p:txEl>
                                          </p:spTgt>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up)">
                                      <p:cBhvr>
                                        <p:cTn id="58" dur="500"/>
                                        <p:tgtEl>
                                          <p:spTgt spid="22"/>
                                        </p:tgtEl>
                                      </p:cBhvr>
                                    </p:animEffect>
                                  </p:childTnLst>
                                </p:cTn>
                              </p:par>
                            </p:childTnLst>
                          </p:cTn>
                        </p:par>
                        <p:par>
                          <p:cTn id="59" fill="hold">
                            <p:stCondLst>
                              <p:cond delay="2900"/>
                            </p:stCondLst>
                            <p:childTnLst>
                              <p:par>
                                <p:cTn id="60" presetID="22" presetClass="entr" presetSubtype="1" fill="hold" nodeType="after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wipe(up)">
                                      <p:cBhvr>
                                        <p:cTn id="62" dur="500"/>
                                        <p:tgtEl>
                                          <p:spTgt spid="21">
                                            <p:txEl>
                                              <p:pRg st="0" end="0"/>
                                            </p:txEl>
                                          </p:spTgt>
                                        </p:tgtEl>
                                      </p:cBhvr>
                                    </p:animEffect>
                                  </p:childTnLst>
                                </p:cTn>
                              </p:par>
                            </p:childTnLst>
                          </p:cTn>
                        </p:par>
                        <p:par>
                          <p:cTn id="63" fill="hold">
                            <p:stCondLst>
                              <p:cond delay="3400"/>
                            </p:stCondLst>
                            <p:childTnLst>
                              <p:par>
                                <p:cTn id="64" presetID="22" presetClass="entr" presetSubtype="1" fill="hold" nodeType="afterEffect">
                                  <p:stCondLst>
                                    <p:cond delay="0"/>
                                  </p:stCondLst>
                                  <p:childTnLst>
                                    <p:set>
                                      <p:cBhvr>
                                        <p:cTn id="65" dur="1" fill="hold">
                                          <p:stCondLst>
                                            <p:cond delay="0"/>
                                          </p:stCondLst>
                                        </p:cTn>
                                        <p:tgtEl>
                                          <p:spTgt spid="21">
                                            <p:txEl>
                                              <p:pRg st="1" end="1"/>
                                            </p:txEl>
                                          </p:spTgt>
                                        </p:tgtEl>
                                        <p:attrNameLst>
                                          <p:attrName>style.visibility</p:attrName>
                                        </p:attrNameLst>
                                      </p:cBhvr>
                                      <p:to>
                                        <p:strVal val="visible"/>
                                      </p:to>
                                    </p:set>
                                    <p:animEffect transition="in" filter="wipe(up)">
                                      <p:cBhvr>
                                        <p:cTn id="66"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6BC1D3"/>
                </a:solidFill>
                <a:latin typeface="方正准圆简体" panose="03000509000000000000" pitchFamily="65" charset="-122"/>
                <a:ea typeface="方正准圆简体" panose="03000509000000000000" pitchFamily="65" charset="-122"/>
              </a:rPr>
              <a:t>选题背景</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4</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sp>
        <p:nvSpPr>
          <p:cNvPr id="40" name="Rectangle 59"/>
          <p:cNvSpPr>
            <a:spLocks noChangeArrowheads="1"/>
          </p:cNvSpPr>
          <p:nvPr/>
        </p:nvSpPr>
        <p:spPr bwMode="auto">
          <a:xfrm>
            <a:off x="5923551" y="2480078"/>
            <a:ext cx="545739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dirty="0">
                <a:solidFill>
                  <a:schemeClr val="bg1">
                    <a:lumMod val="50000"/>
                  </a:schemeClr>
                </a:solidFill>
                <a:latin typeface="微软雅黑 Light" panose="020B0502040204020203" pitchFamily="34" charset="-122"/>
                <a:ea typeface="微软雅黑 Light" panose="020B0502040204020203" pitchFamily="34" charset="-122"/>
              </a:rPr>
              <a:t>随着校园消费与认证一体化的不断深入，校园卡的使用范围越来越大，校园消费与校园认证的途径越来越统一，校园数据的规模也越来越大，校园的事物管理也越加复杂，校园数据的统计和分析也愈加重要。其中，对学生生活数据的智能分析是校园数据一大重要板块，而最能集中反映大学生校园消费和学习情况的就是校园卡的使用记录。</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在现代大数据的发展的火热的态势下，新的大数据技术在不断的涌现，数据的处理变得越来越准确、迅速、科学和规模庞大。如今，学校可以使用当下较为流行的</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python</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语言，使用该语言为数据分析所提供的一系列库资源去对数据进行解剖、比较以及模拟相关数据操作来实现对校园大数据的统计、分析以及预测等等。</a:t>
            </a:r>
          </a:p>
        </p:txBody>
      </p:sp>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1080" y="2442458"/>
            <a:ext cx="1716631" cy="4005768"/>
          </a:xfrm>
          <a:prstGeom prst="rect">
            <a:avLst/>
          </a:prstGeom>
        </p:spPr>
      </p:pic>
      <p:pic>
        <p:nvPicPr>
          <p:cNvPr id="51" name="图片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1270" y="4360910"/>
            <a:ext cx="1298303" cy="2823252"/>
          </a:xfrm>
          <a:prstGeom prst="rect">
            <a:avLst/>
          </a:prstGeom>
        </p:spPr>
      </p:pic>
      <p:pic>
        <p:nvPicPr>
          <p:cNvPr id="52" name="图片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207" y="4973684"/>
            <a:ext cx="1447120" cy="2739319"/>
          </a:xfrm>
          <a:prstGeom prst="rect">
            <a:avLst/>
          </a:prstGeom>
        </p:spPr>
      </p:pic>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95035" y="3429000"/>
            <a:ext cx="941430" cy="1016342"/>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7388" y="1757552"/>
            <a:ext cx="555294" cy="730976"/>
          </a:xfrm>
          <a:prstGeom prst="rect">
            <a:avLst/>
          </a:prstGeom>
        </p:spPr>
      </p:pic>
      <p:pic>
        <p:nvPicPr>
          <p:cNvPr id="56" name="图片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1317" y="5143546"/>
            <a:ext cx="429810" cy="498826"/>
          </a:xfrm>
          <a:prstGeom prst="rect">
            <a:avLst/>
          </a:prstGeom>
        </p:spPr>
      </p:pic>
      <p:pic>
        <p:nvPicPr>
          <p:cNvPr id="57" name="图片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1219717"/>
            <a:ext cx="473965" cy="754671"/>
          </a:xfrm>
          <a:prstGeom prst="rect">
            <a:avLst/>
          </a:prstGeom>
        </p:spPr>
      </p:pic>
    </p:spTree>
    <p:extLst>
      <p:ext uri="{BB962C8B-B14F-4D97-AF65-F5344CB8AC3E}">
        <p14:creationId xmlns:p14="http://schemas.microsoft.com/office/powerpoint/2010/main" val="424269410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1000"/>
                                        <p:tgtEl>
                                          <p:spTgt spid="50"/>
                                        </p:tgtEl>
                                      </p:cBhvr>
                                    </p:animEffect>
                                    <p:anim calcmode="lin" valueType="num">
                                      <p:cBhvr>
                                        <p:cTn id="21" dur="1000" fill="hold"/>
                                        <p:tgtEl>
                                          <p:spTgt spid="50"/>
                                        </p:tgtEl>
                                        <p:attrNameLst>
                                          <p:attrName>ppt_x</p:attrName>
                                        </p:attrNameLst>
                                      </p:cBhvr>
                                      <p:tavLst>
                                        <p:tav tm="0">
                                          <p:val>
                                            <p:strVal val="#ppt_x"/>
                                          </p:val>
                                        </p:tav>
                                        <p:tav tm="100000">
                                          <p:val>
                                            <p:strVal val="#ppt_x"/>
                                          </p:val>
                                        </p:tav>
                                      </p:tavLst>
                                    </p:anim>
                                    <p:anim calcmode="lin" valueType="num">
                                      <p:cBhvr>
                                        <p:cTn id="22" dur="1000" fill="hold"/>
                                        <p:tgtEl>
                                          <p:spTgt spid="5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par>
                                <p:cTn id="33" presetID="37" presetClass="path" presetSubtype="0" accel="50000" decel="50000" fill="hold" nodeType="withEffect">
                                  <p:stCondLst>
                                    <p:cond delay="0"/>
                                  </p:stCondLst>
                                  <p:childTnLst>
                                    <p:animMotion origin="layout" path="M -0.27813 0.01412 C -0.25625 0.02732 -0.19466 0.05949 -0.14206 0.05834 C -0.08932 0.05718 -0.03581 0.00903 6.25E-7 -2.59259E-6 " pathEditMode="relative" rAng="0" ptsTypes="AAA">
                                      <p:cBhvr>
                                        <p:cTn id="34" dur="5000" fill="hold"/>
                                        <p:tgtEl>
                                          <p:spTgt spid="56"/>
                                        </p:tgtEl>
                                        <p:attrNameLst>
                                          <p:attrName>ppt_x</p:attrName>
                                          <p:attrName>ppt_y</p:attrName>
                                        </p:attrNameLst>
                                      </p:cBhvr>
                                      <p:rCtr x="13906" y="1505"/>
                                    </p:animMotion>
                                  </p:childTnLst>
                                </p:cTn>
                              </p:par>
                              <p:par>
                                <p:cTn id="35" presetID="0" presetClass="path" presetSubtype="0" accel="50000" decel="50000" fill="hold" nodeType="withEffect">
                                  <p:stCondLst>
                                    <p:cond delay="0"/>
                                  </p:stCondLst>
                                  <p:childTnLst>
                                    <p:animMotion origin="layout" path="M -0.39062 0.17755 C -0.34414 0.14977 -0.29544 0.00671 -0.24596 -0.02454 C -0.19648 -0.05579 -0.14232 -0.04514 -0.09362 -0.00949 C -0.04544 0.02639 -0.02318 0.00417 -1.875E-6 -0.00069 " pathEditMode="relative" rAng="0" ptsTypes="AAAA">
                                      <p:cBhvr>
                                        <p:cTn id="36" dur="5000" fill="hold"/>
                                        <p:tgtEl>
                                          <p:spTgt spid="54"/>
                                        </p:tgtEl>
                                        <p:attrNameLst>
                                          <p:attrName>ppt_x</p:attrName>
                                          <p:attrName>ppt_y</p:attrName>
                                        </p:attrNameLst>
                                      </p:cBhvr>
                                      <p:rCtr x="19531" y="-11042"/>
                                    </p:animMotion>
                                  </p:childTnLst>
                                </p:cTn>
                              </p:par>
                              <p:par>
                                <p:cTn id="37" presetID="0" presetClass="path" presetSubtype="0" accel="50000" decel="50000" fill="hold" nodeType="withEffect">
                                  <p:stCondLst>
                                    <p:cond delay="0"/>
                                  </p:stCondLst>
                                  <p:childTnLst>
                                    <p:animMotion origin="layout" path="M -0.38815 0.12315 C -0.36132 0.1 -0.35846 0.08727 -0.33424 0.07917 C -0.31002 0.07084 -0.27812 0.09399 -0.2427 0.07362 C -0.20716 0.05348 -0.16041 -0.04074 -0.12135 -0.04259 C -0.08229 -0.04444 -0.03906 -0.0118 -3.75E-6 -0.00023 " pathEditMode="relative" rAng="0" ptsTypes="AAAAA">
                                      <p:cBhvr>
                                        <p:cTn id="38" dur="5000" fill="hold"/>
                                        <p:tgtEl>
                                          <p:spTgt spid="55"/>
                                        </p:tgtEl>
                                        <p:attrNameLst>
                                          <p:attrName>ppt_x</p:attrName>
                                          <p:attrName>ppt_y</p:attrName>
                                        </p:attrNameLst>
                                      </p:cBhvr>
                                      <p:rCtr x="19401" y="-8310"/>
                                    </p:animMotion>
                                  </p:childTnLst>
                                </p:cTn>
                              </p:par>
                              <p:par>
                                <p:cTn id="39" presetID="0" presetClass="path" presetSubtype="0" accel="50000" decel="50000" fill="hold" nodeType="withEffect">
                                  <p:stCondLst>
                                    <p:cond delay="0"/>
                                  </p:stCondLst>
                                  <p:childTnLst>
                                    <p:animMotion origin="layout" path="M -0.34115 0.47431 C -0.29701 0.39514 -0.26836 0.42084 -0.24557 0.3706 C -0.22344 0.32153 -0.22292 0.2206 -0.20651 0.17662 C -0.18997 0.13241 -0.16719 0.13264 -0.14687 0.10602 C -0.12695 0.07894 -0.11914 0.03171 -0.08503 0.01644 C -0.05026 0.00093 -0.03099 0.00857 0 -1.85185E-6 " pathEditMode="relative" rAng="0" ptsTypes="AAAAAA">
                                      <p:cBhvr>
                                        <p:cTn id="40" dur="5000" fill="hold"/>
                                        <p:tgtEl>
                                          <p:spTgt spid="57"/>
                                        </p:tgtEl>
                                        <p:attrNameLst>
                                          <p:attrName>ppt_x</p:attrName>
                                          <p:attrName>ppt_y</p:attrName>
                                        </p:attrNameLst>
                                      </p:cBhvr>
                                      <p:rCtr x="17057" y="-2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6BC1D3"/>
                </a:solidFill>
                <a:latin typeface="方正准圆简体" panose="03000509000000000000" pitchFamily="65" charset="-122"/>
                <a:ea typeface="方正准圆简体" panose="03000509000000000000" pitchFamily="65" charset="-122"/>
              </a:rPr>
              <a:t>研究目的与意义</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5</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sp>
        <p:nvSpPr>
          <p:cNvPr id="6" name="椭圆 5"/>
          <p:cNvSpPr/>
          <p:nvPr/>
        </p:nvSpPr>
        <p:spPr>
          <a:xfrm>
            <a:off x="1834242" y="2499869"/>
            <a:ext cx="2976331" cy="2977249"/>
          </a:xfrm>
          <a:prstGeom prst="ellipse">
            <a:avLst/>
          </a:prstGeom>
          <a:blipFill dpi="0" rotWithShape="1">
            <a:blip r:embed="rId4">
              <a:extLst>
                <a:ext uri="{28A0092B-C50C-407E-A947-70E740481C1C}">
                  <a14:useLocalDpi xmlns:a14="http://schemas.microsoft.com/office/drawing/2010/main" val="0"/>
                </a:ext>
              </a:extLst>
            </a:blip>
            <a:srcRect/>
            <a:stretch>
              <a:fillRect l="-1" r="-51613"/>
            </a:stretch>
          </a:blipFill>
          <a:ln w="25400" cap="flat" cmpd="sng" algn="ctr">
            <a:solidFill>
              <a:srgbClr val="FFFFFF">
                <a:lumMod val="9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8" name="椭圆 7"/>
          <p:cNvSpPr/>
          <p:nvPr/>
        </p:nvSpPr>
        <p:spPr>
          <a:xfrm>
            <a:off x="1100880" y="2194398"/>
            <a:ext cx="864096" cy="864363"/>
          </a:xfrm>
          <a:prstGeom prst="ellipse">
            <a:avLst/>
          </a:prstGeom>
          <a:solidFill>
            <a:schemeClr val="bg1">
              <a:lumMod val="75000"/>
            </a:schemeClr>
          </a:solidFill>
          <a:ln w="25400" cap="flat" cmpd="sng" algn="ctr">
            <a:solidFill>
              <a:srgbClr val="FFFFFF">
                <a:lumMod val="9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9" name="椭圆 8"/>
          <p:cNvSpPr/>
          <p:nvPr/>
        </p:nvSpPr>
        <p:spPr>
          <a:xfrm>
            <a:off x="3817438" y="1776479"/>
            <a:ext cx="864096" cy="864363"/>
          </a:xfrm>
          <a:prstGeom prst="ellipse">
            <a:avLst/>
          </a:prstGeom>
          <a:solidFill>
            <a:srgbClr val="6BC1D3"/>
          </a:solidFill>
          <a:ln w="25400" cap="flat" cmpd="sng" algn="ctr">
            <a:solidFill>
              <a:srgbClr val="FFFFFF">
                <a:lumMod val="9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1" name="椭圆 10"/>
          <p:cNvSpPr/>
          <p:nvPr/>
        </p:nvSpPr>
        <p:spPr>
          <a:xfrm>
            <a:off x="816363" y="4253472"/>
            <a:ext cx="1915797" cy="1916388"/>
          </a:xfrm>
          <a:prstGeom prst="ellipse">
            <a:avLst/>
          </a:prstGeom>
          <a:solidFill>
            <a:schemeClr val="bg1"/>
          </a:solidFill>
          <a:ln w="25400" cap="flat" cmpd="sng" algn="ctr">
            <a:solidFill>
              <a:srgbClr val="FFFFFF">
                <a:lumMod val="9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2" name="Freeform 21"/>
          <p:cNvSpPr>
            <a:spLocks noEditPoints="1"/>
          </p:cNvSpPr>
          <p:nvPr/>
        </p:nvSpPr>
        <p:spPr bwMode="auto">
          <a:xfrm>
            <a:off x="4753844" y="4511187"/>
            <a:ext cx="320403" cy="327624"/>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3" name="Freeform 24"/>
          <p:cNvSpPr>
            <a:spLocks noEditPoints="1"/>
          </p:cNvSpPr>
          <p:nvPr/>
        </p:nvSpPr>
        <p:spPr bwMode="auto">
          <a:xfrm>
            <a:off x="1360161" y="2460988"/>
            <a:ext cx="350664" cy="331185"/>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4" name="Freeform 26"/>
          <p:cNvSpPr>
            <a:spLocks noEditPoints="1"/>
          </p:cNvSpPr>
          <p:nvPr/>
        </p:nvSpPr>
        <p:spPr bwMode="auto">
          <a:xfrm>
            <a:off x="4059984" y="2018141"/>
            <a:ext cx="379144" cy="381040"/>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8" name="Rectangle 24"/>
          <p:cNvSpPr>
            <a:spLocks noChangeArrowheads="1"/>
          </p:cNvSpPr>
          <p:nvPr/>
        </p:nvSpPr>
        <p:spPr bwMode="auto">
          <a:xfrm>
            <a:off x="5689385" y="1542631"/>
            <a:ext cx="5495082" cy="396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spcBef>
                <a:spcPts val="667"/>
              </a:spcBef>
            </a:pP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就基于现在的一卡通使用数据来看，可以结合</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python</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数据分析的强大优势来对校园卡的使用数据进行实时统计、分类统计和相关预测。比如校园实时消费统计、校园实时地区流量统计、各地区消费以及流量的统计、各年级的消费以及流量统计、校园消费数据的预测等等。再结合现在较为流行的</a:t>
            </a:r>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vue.js</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前端框架将分析数据进行前端完美推送，就可以实现对校园卡使用的实时数据分析、数据统计以及数据预测等等功能。学校可以通过对这些数据的实时观测可以去直观的了解校园卡的使用的实时动态，掌握校园的时段数据总体趋势，分析校园卡使用的影响因素，以此来进一步分析出校园卡使用规律并对学校相关业务进行调整和完善。</a:t>
            </a:r>
            <a:endParaRPr lang="en-US" altLang="zh-CN"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9" name="Freeform 19">
            <a:extLst>
              <a:ext uri="{FF2B5EF4-FFF2-40B4-BE49-F238E27FC236}">
                <a16:creationId xmlns:a16="http://schemas.microsoft.com/office/drawing/2014/main" id="{B4AF8DEF-412F-45EA-80B3-9950ED30773D}"/>
              </a:ext>
            </a:extLst>
          </p:cNvPr>
          <p:cNvSpPr>
            <a:spLocks noEditPoints="1"/>
          </p:cNvSpPr>
          <p:nvPr/>
        </p:nvSpPr>
        <p:spPr bwMode="auto">
          <a:xfrm>
            <a:off x="1577757" y="4975581"/>
            <a:ext cx="393008" cy="319616"/>
          </a:xfrm>
          <a:custGeom>
            <a:avLst/>
            <a:gdLst>
              <a:gd name="T0" fmla="*/ 80 w 104"/>
              <a:gd name="T1" fmla="*/ 19 h 85"/>
              <a:gd name="T2" fmla="*/ 93 w 104"/>
              <a:gd name="T3" fmla="*/ 50 h 85"/>
              <a:gd name="T4" fmla="*/ 104 w 104"/>
              <a:gd name="T5" fmla="*/ 68 h 85"/>
              <a:gd name="T6" fmla="*/ 98 w 104"/>
              <a:gd name="T7" fmla="*/ 80 h 85"/>
              <a:gd name="T8" fmla="*/ 94 w 104"/>
              <a:gd name="T9" fmla="*/ 82 h 85"/>
              <a:gd name="T10" fmla="*/ 13 w 104"/>
              <a:gd name="T11" fmla="*/ 85 h 85"/>
              <a:gd name="T12" fmla="*/ 10 w 104"/>
              <a:gd name="T13" fmla="*/ 80 h 85"/>
              <a:gd name="T14" fmla="*/ 1 w 104"/>
              <a:gd name="T15" fmla="*/ 78 h 85"/>
              <a:gd name="T16" fmla="*/ 1 w 104"/>
              <a:gd name="T17" fmla="*/ 60 h 85"/>
              <a:gd name="T18" fmla="*/ 5 w 104"/>
              <a:gd name="T19" fmla="*/ 37 h 85"/>
              <a:gd name="T20" fmla="*/ 29 w 104"/>
              <a:gd name="T21" fmla="*/ 20 h 85"/>
              <a:gd name="T22" fmla="*/ 62 w 104"/>
              <a:gd name="T23" fmla="*/ 78 h 85"/>
              <a:gd name="T24" fmla="*/ 62 w 104"/>
              <a:gd name="T25" fmla="*/ 75 h 85"/>
              <a:gd name="T26" fmla="*/ 66 w 104"/>
              <a:gd name="T27" fmla="*/ 63 h 85"/>
              <a:gd name="T28" fmla="*/ 75 w 104"/>
              <a:gd name="T29" fmla="*/ 71 h 85"/>
              <a:gd name="T30" fmla="*/ 74 w 104"/>
              <a:gd name="T31" fmla="*/ 57 h 85"/>
              <a:gd name="T32" fmla="*/ 72 w 104"/>
              <a:gd name="T33" fmla="*/ 53 h 85"/>
              <a:gd name="T34" fmla="*/ 71 w 104"/>
              <a:gd name="T35" fmla="*/ 53 h 85"/>
              <a:gd name="T36" fmla="*/ 70 w 104"/>
              <a:gd name="T37" fmla="*/ 51 h 85"/>
              <a:gd name="T38" fmla="*/ 41 w 104"/>
              <a:gd name="T39" fmla="*/ 44 h 85"/>
              <a:gd name="T40" fmla="*/ 32 w 104"/>
              <a:gd name="T41" fmla="*/ 53 h 85"/>
              <a:gd name="T42" fmla="*/ 32 w 104"/>
              <a:gd name="T43" fmla="*/ 53 h 85"/>
              <a:gd name="T44" fmla="*/ 29 w 104"/>
              <a:gd name="T45" fmla="*/ 64 h 85"/>
              <a:gd name="T46" fmla="*/ 37 w 104"/>
              <a:gd name="T47" fmla="*/ 72 h 85"/>
              <a:gd name="T48" fmla="*/ 41 w 104"/>
              <a:gd name="T49" fmla="*/ 63 h 85"/>
              <a:gd name="T50" fmla="*/ 41 w 104"/>
              <a:gd name="T51" fmla="*/ 75 h 85"/>
              <a:gd name="T52" fmla="*/ 52 w 104"/>
              <a:gd name="T53" fmla="*/ 40 h 85"/>
              <a:gd name="T54" fmla="*/ 52 w 104"/>
              <a:gd name="T55" fmla="*/ 7 h 85"/>
              <a:gd name="T56" fmla="*/ 17 w 104"/>
              <a:gd name="T57" fmla="*/ 78 h 85"/>
              <a:gd name="T58" fmla="*/ 23 w 104"/>
              <a:gd name="T59" fmla="*/ 76 h 85"/>
              <a:gd name="T60" fmla="*/ 23 w 104"/>
              <a:gd name="T61" fmla="*/ 56 h 85"/>
              <a:gd name="T62" fmla="*/ 8 w 104"/>
              <a:gd name="T63" fmla="*/ 63 h 85"/>
              <a:gd name="T64" fmla="*/ 7 w 104"/>
              <a:gd name="T65" fmla="*/ 73 h 85"/>
              <a:gd name="T66" fmla="*/ 15 w 104"/>
              <a:gd name="T67" fmla="*/ 65 h 85"/>
              <a:gd name="T68" fmla="*/ 29 w 104"/>
              <a:gd name="T69" fmla="*/ 27 h 85"/>
              <a:gd name="T70" fmla="*/ 24 w 104"/>
              <a:gd name="T71" fmla="*/ 25 h 85"/>
              <a:gd name="T72" fmla="*/ 15 w 104"/>
              <a:gd name="T73" fmla="*/ 45 h 85"/>
              <a:gd name="T74" fmla="*/ 26 w 104"/>
              <a:gd name="T75" fmla="*/ 49 h 85"/>
              <a:gd name="T76" fmla="*/ 36 w 104"/>
              <a:gd name="T77" fmla="*/ 40 h 85"/>
              <a:gd name="T78" fmla="*/ 35 w 104"/>
              <a:gd name="T79" fmla="*/ 39 h 85"/>
              <a:gd name="T80" fmla="*/ 29 w 104"/>
              <a:gd name="T81" fmla="*/ 27 h 85"/>
              <a:gd name="T82" fmla="*/ 87 w 104"/>
              <a:gd name="T83" fmla="*/ 78 h 85"/>
              <a:gd name="T84" fmla="*/ 89 w 104"/>
              <a:gd name="T85" fmla="*/ 65 h 85"/>
              <a:gd name="T86" fmla="*/ 97 w 104"/>
              <a:gd name="T87" fmla="*/ 73 h 85"/>
              <a:gd name="T88" fmla="*/ 96 w 104"/>
              <a:gd name="T89" fmla="*/ 63 h 85"/>
              <a:gd name="T90" fmla="*/ 88 w 104"/>
              <a:gd name="T91" fmla="*/ 54 h 85"/>
              <a:gd name="T92" fmla="*/ 82 w 104"/>
              <a:gd name="T93" fmla="*/ 71 h 85"/>
              <a:gd name="T94" fmla="*/ 87 w 104"/>
              <a:gd name="T95" fmla="*/ 78 h 85"/>
              <a:gd name="T96" fmla="*/ 75 w 104"/>
              <a:gd name="T97" fmla="*/ 27 h 85"/>
              <a:gd name="T98" fmla="*/ 75 w 104"/>
              <a:gd name="T99" fmla="*/ 27 h 85"/>
              <a:gd name="T100" fmla="*/ 68 w 104"/>
              <a:gd name="T101" fmla="*/ 39 h 85"/>
              <a:gd name="T102" fmla="*/ 74 w 104"/>
              <a:gd name="T103" fmla="*/ 46 h 85"/>
              <a:gd name="T104" fmla="*/ 78 w 104"/>
              <a:gd name="T105" fmla="*/ 49 h 85"/>
              <a:gd name="T106" fmla="*/ 88 w 104"/>
              <a:gd name="T107" fmla="*/ 45 h 85"/>
              <a:gd name="T108" fmla="*/ 80 w 104"/>
              <a:gd name="T109" fmla="*/ 2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85">
                <a:moveTo>
                  <a:pt x="52" y="0"/>
                </a:moveTo>
                <a:cubicBezTo>
                  <a:pt x="63" y="0"/>
                  <a:pt x="73" y="8"/>
                  <a:pt x="75" y="20"/>
                </a:cubicBezTo>
                <a:cubicBezTo>
                  <a:pt x="76" y="19"/>
                  <a:pt x="78" y="19"/>
                  <a:pt x="80" y="19"/>
                </a:cubicBezTo>
                <a:cubicBezTo>
                  <a:pt x="85" y="19"/>
                  <a:pt x="90" y="21"/>
                  <a:pt x="93" y="24"/>
                </a:cubicBezTo>
                <a:cubicBezTo>
                  <a:pt x="96" y="27"/>
                  <a:pt x="98" y="32"/>
                  <a:pt x="98" y="37"/>
                </a:cubicBezTo>
                <a:cubicBezTo>
                  <a:pt x="98" y="42"/>
                  <a:pt x="97" y="46"/>
                  <a:pt x="93" y="50"/>
                </a:cubicBezTo>
                <a:cubicBezTo>
                  <a:pt x="98" y="54"/>
                  <a:pt x="98" y="54"/>
                  <a:pt x="98" y="54"/>
                </a:cubicBezTo>
                <a:cubicBezTo>
                  <a:pt x="100" y="56"/>
                  <a:pt x="101" y="58"/>
                  <a:pt x="102" y="60"/>
                </a:cubicBezTo>
                <a:cubicBezTo>
                  <a:pt x="103" y="63"/>
                  <a:pt x="104" y="65"/>
                  <a:pt x="104" y="68"/>
                </a:cubicBezTo>
                <a:cubicBezTo>
                  <a:pt x="104" y="74"/>
                  <a:pt x="104" y="74"/>
                  <a:pt x="104" y="74"/>
                </a:cubicBezTo>
                <a:cubicBezTo>
                  <a:pt x="104" y="75"/>
                  <a:pt x="103" y="77"/>
                  <a:pt x="102" y="78"/>
                </a:cubicBezTo>
                <a:cubicBezTo>
                  <a:pt x="102" y="79"/>
                  <a:pt x="100" y="80"/>
                  <a:pt x="98" y="80"/>
                </a:cubicBezTo>
                <a:cubicBezTo>
                  <a:pt x="98" y="80"/>
                  <a:pt x="98" y="80"/>
                  <a:pt x="98" y="80"/>
                </a:cubicBezTo>
                <a:cubicBezTo>
                  <a:pt x="94" y="80"/>
                  <a:pt x="94" y="80"/>
                  <a:pt x="94" y="80"/>
                </a:cubicBezTo>
                <a:cubicBezTo>
                  <a:pt x="94" y="82"/>
                  <a:pt x="94" y="82"/>
                  <a:pt x="94" y="82"/>
                </a:cubicBezTo>
                <a:cubicBezTo>
                  <a:pt x="94" y="84"/>
                  <a:pt x="92" y="85"/>
                  <a:pt x="90" y="85"/>
                </a:cubicBezTo>
                <a:cubicBezTo>
                  <a:pt x="90" y="85"/>
                  <a:pt x="90" y="85"/>
                  <a:pt x="90" y="85"/>
                </a:cubicBezTo>
                <a:cubicBezTo>
                  <a:pt x="13" y="85"/>
                  <a:pt x="13" y="85"/>
                  <a:pt x="13" y="85"/>
                </a:cubicBezTo>
                <a:cubicBezTo>
                  <a:pt x="13" y="85"/>
                  <a:pt x="13" y="85"/>
                  <a:pt x="13" y="85"/>
                </a:cubicBezTo>
                <a:cubicBezTo>
                  <a:pt x="11" y="85"/>
                  <a:pt x="10" y="84"/>
                  <a:pt x="10" y="82"/>
                </a:cubicBezTo>
                <a:cubicBezTo>
                  <a:pt x="10" y="80"/>
                  <a:pt x="10" y="80"/>
                  <a:pt x="10" y="80"/>
                </a:cubicBezTo>
                <a:cubicBezTo>
                  <a:pt x="6" y="80"/>
                  <a:pt x="6" y="80"/>
                  <a:pt x="6" y="80"/>
                </a:cubicBezTo>
                <a:cubicBezTo>
                  <a:pt x="5" y="80"/>
                  <a:pt x="5" y="80"/>
                  <a:pt x="5" y="80"/>
                </a:cubicBezTo>
                <a:cubicBezTo>
                  <a:pt x="3" y="80"/>
                  <a:pt x="2" y="79"/>
                  <a:pt x="1" y="78"/>
                </a:cubicBezTo>
                <a:cubicBezTo>
                  <a:pt x="0" y="77"/>
                  <a:pt x="0" y="75"/>
                  <a:pt x="0" y="74"/>
                </a:cubicBezTo>
                <a:cubicBezTo>
                  <a:pt x="0" y="68"/>
                  <a:pt x="0" y="68"/>
                  <a:pt x="0" y="68"/>
                </a:cubicBezTo>
                <a:cubicBezTo>
                  <a:pt x="0" y="65"/>
                  <a:pt x="0" y="63"/>
                  <a:pt x="1" y="60"/>
                </a:cubicBezTo>
                <a:cubicBezTo>
                  <a:pt x="2" y="58"/>
                  <a:pt x="4" y="56"/>
                  <a:pt x="6" y="54"/>
                </a:cubicBezTo>
                <a:cubicBezTo>
                  <a:pt x="10" y="50"/>
                  <a:pt x="10" y="50"/>
                  <a:pt x="10" y="50"/>
                </a:cubicBezTo>
                <a:cubicBezTo>
                  <a:pt x="7" y="46"/>
                  <a:pt x="5" y="42"/>
                  <a:pt x="5" y="37"/>
                </a:cubicBezTo>
                <a:cubicBezTo>
                  <a:pt x="5" y="32"/>
                  <a:pt x="7" y="27"/>
                  <a:pt x="11" y="24"/>
                </a:cubicBezTo>
                <a:cubicBezTo>
                  <a:pt x="14" y="21"/>
                  <a:pt x="19" y="19"/>
                  <a:pt x="24" y="19"/>
                </a:cubicBezTo>
                <a:cubicBezTo>
                  <a:pt x="25" y="19"/>
                  <a:pt x="27" y="19"/>
                  <a:pt x="29" y="20"/>
                </a:cubicBezTo>
                <a:cubicBezTo>
                  <a:pt x="31" y="8"/>
                  <a:pt x="40" y="0"/>
                  <a:pt x="52" y="0"/>
                </a:cubicBezTo>
                <a:close/>
                <a:moveTo>
                  <a:pt x="62" y="78"/>
                </a:moveTo>
                <a:cubicBezTo>
                  <a:pt x="62" y="78"/>
                  <a:pt x="62" y="78"/>
                  <a:pt x="62" y="78"/>
                </a:cubicBezTo>
                <a:cubicBezTo>
                  <a:pt x="62" y="75"/>
                  <a:pt x="62" y="75"/>
                  <a:pt x="62" y="75"/>
                </a:cubicBezTo>
                <a:cubicBezTo>
                  <a:pt x="62" y="75"/>
                  <a:pt x="62" y="75"/>
                  <a:pt x="62" y="75"/>
                </a:cubicBezTo>
                <a:cubicBezTo>
                  <a:pt x="62" y="75"/>
                  <a:pt x="62" y="75"/>
                  <a:pt x="62" y="75"/>
                </a:cubicBezTo>
                <a:cubicBezTo>
                  <a:pt x="62" y="63"/>
                  <a:pt x="62" y="63"/>
                  <a:pt x="62" y="63"/>
                </a:cubicBezTo>
                <a:cubicBezTo>
                  <a:pt x="62" y="62"/>
                  <a:pt x="63" y="61"/>
                  <a:pt x="64" y="61"/>
                </a:cubicBezTo>
                <a:cubicBezTo>
                  <a:pt x="65" y="61"/>
                  <a:pt x="66" y="62"/>
                  <a:pt x="66" y="63"/>
                </a:cubicBezTo>
                <a:cubicBezTo>
                  <a:pt x="66" y="72"/>
                  <a:pt x="66" y="72"/>
                  <a:pt x="66" y="72"/>
                </a:cubicBezTo>
                <a:cubicBezTo>
                  <a:pt x="75" y="72"/>
                  <a:pt x="75" y="72"/>
                  <a:pt x="75" y="72"/>
                </a:cubicBezTo>
                <a:cubicBezTo>
                  <a:pt x="75" y="72"/>
                  <a:pt x="75" y="71"/>
                  <a:pt x="75" y="71"/>
                </a:cubicBezTo>
                <a:cubicBezTo>
                  <a:pt x="75" y="64"/>
                  <a:pt x="75" y="64"/>
                  <a:pt x="75" y="64"/>
                </a:cubicBezTo>
                <a:cubicBezTo>
                  <a:pt x="75" y="61"/>
                  <a:pt x="75" y="59"/>
                  <a:pt x="74" y="57"/>
                </a:cubicBezTo>
                <a:cubicBezTo>
                  <a:pt x="74" y="57"/>
                  <a:pt x="74" y="57"/>
                  <a:pt x="74" y="57"/>
                </a:cubicBezTo>
                <a:cubicBezTo>
                  <a:pt x="74" y="57"/>
                  <a:pt x="74" y="57"/>
                  <a:pt x="74" y="57"/>
                </a:cubicBezTo>
                <a:cubicBezTo>
                  <a:pt x="73" y="56"/>
                  <a:pt x="72" y="54"/>
                  <a:pt x="72" y="53"/>
                </a:cubicBezTo>
                <a:cubicBezTo>
                  <a:pt x="72" y="53"/>
                  <a:pt x="72" y="53"/>
                  <a:pt x="72" y="53"/>
                </a:cubicBezTo>
                <a:cubicBezTo>
                  <a:pt x="72" y="53"/>
                  <a:pt x="72" y="53"/>
                  <a:pt x="72" y="53"/>
                </a:cubicBezTo>
                <a:cubicBezTo>
                  <a:pt x="72" y="53"/>
                  <a:pt x="72" y="53"/>
                  <a:pt x="72" y="53"/>
                </a:cubicBezTo>
                <a:cubicBezTo>
                  <a:pt x="71" y="53"/>
                  <a:pt x="71" y="53"/>
                  <a:pt x="71" y="53"/>
                </a:cubicBezTo>
                <a:cubicBezTo>
                  <a:pt x="71" y="53"/>
                  <a:pt x="71" y="53"/>
                  <a:pt x="71" y="53"/>
                </a:cubicBezTo>
                <a:cubicBezTo>
                  <a:pt x="71" y="52"/>
                  <a:pt x="70" y="51"/>
                  <a:pt x="70" y="51"/>
                </a:cubicBezTo>
                <a:cubicBezTo>
                  <a:pt x="70" y="51"/>
                  <a:pt x="70" y="51"/>
                  <a:pt x="70" y="51"/>
                </a:cubicBezTo>
                <a:cubicBezTo>
                  <a:pt x="62" y="44"/>
                  <a:pt x="62" y="44"/>
                  <a:pt x="62" y="44"/>
                </a:cubicBezTo>
                <a:cubicBezTo>
                  <a:pt x="59" y="45"/>
                  <a:pt x="56" y="46"/>
                  <a:pt x="52" y="46"/>
                </a:cubicBezTo>
                <a:cubicBezTo>
                  <a:pt x="48" y="46"/>
                  <a:pt x="44" y="45"/>
                  <a:pt x="41" y="44"/>
                </a:cubicBezTo>
                <a:cubicBezTo>
                  <a:pt x="34" y="51"/>
                  <a:pt x="34" y="51"/>
                  <a:pt x="34" y="51"/>
                </a:cubicBezTo>
                <a:cubicBezTo>
                  <a:pt x="34" y="51"/>
                  <a:pt x="34" y="51"/>
                  <a:pt x="34" y="51"/>
                </a:cubicBezTo>
                <a:cubicBezTo>
                  <a:pt x="33" y="51"/>
                  <a:pt x="33" y="52"/>
                  <a:pt x="32" y="53"/>
                </a:cubicBezTo>
                <a:cubicBezTo>
                  <a:pt x="32" y="53"/>
                  <a:pt x="32" y="53"/>
                  <a:pt x="32" y="53"/>
                </a:cubicBezTo>
                <a:cubicBezTo>
                  <a:pt x="32" y="53"/>
                  <a:pt x="32" y="53"/>
                  <a:pt x="32" y="53"/>
                </a:cubicBezTo>
                <a:cubicBezTo>
                  <a:pt x="32" y="53"/>
                  <a:pt x="32" y="53"/>
                  <a:pt x="32" y="53"/>
                </a:cubicBezTo>
                <a:cubicBezTo>
                  <a:pt x="32" y="53"/>
                  <a:pt x="32" y="53"/>
                  <a:pt x="32" y="53"/>
                </a:cubicBezTo>
                <a:cubicBezTo>
                  <a:pt x="31" y="54"/>
                  <a:pt x="30" y="56"/>
                  <a:pt x="30" y="57"/>
                </a:cubicBezTo>
                <a:cubicBezTo>
                  <a:pt x="29" y="59"/>
                  <a:pt x="29" y="61"/>
                  <a:pt x="29" y="64"/>
                </a:cubicBezTo>
                <a:cubicBezTo>
                  <a:pt x="29" y="71"/>
                  <a:pt x="29" y="71"/>
                  <a:pt x="29" y="71"/>
                </a:cubicBezTo>
                <a:cubicBezTo>
                  <a:pt x="29" y="71"/>
                  <a:pt x="29" y="72"/>
                  <a:pt x="29" y="72"/>
                </a:cubicBezTo>
                <a:cubicBezTo>
                  <a:pt x="37" y="72"/>
                  <a:pt x="37" y="72"/>
                  <a:pt x="37" y="72"/>
                </a:cubicBezTo>
                <a:cubicBezTo>
                  <a:pt x="37" y="63"/>
                  <a:pt x="37" y="63"/>
                  <a:pt x="37" y="63"/>
                </a:cubicBezTo>
                <a:cubicBezTo>
                  <a:pt x="37" y="62"/>
                  <a:pt x="38" y="61"/>
                  <a:pt x="39" y="61"/>
                </a:cubicBezTo>
                <a:cubicBezTo>
                  <a:pt x="41" y="61"/>
                  <a:pt x="41" y="62"/>
                  <a:pt x="41" y="63"/>
                </a:cubicBezTo>
                <a:cubicBezTo>
                  <a:pt x="41" y="75"/>
                  <a:pt x="41" y="75"/>
                  <a:pt x="41" y="75"/>
                </a:cubicBezTo>
                <a:cubicBezTo>
                  <a:pt x="41" y="75"/>
                  <a:pt x="41" y="75"/>
                  <a:pt x="41" y="75"/>
                </a:cubicBezTo>
                <a:cubicBezTo>
                  <a:pt x="41" y="75"/>
                  <a:pt x="41" y="75"/>
                  <a:pt x="41" y="75"/>
                </a:cubicBezTo>
                <a:cubicBezTo>
                  <a:pt x="41" y="78"/>
                  <a:pt x="41" y="78"/>
                  <a:pt x="41" y="78"/>
                </a:cubicBezTo>
                <a:cubicBezTo>
                  <a:pt x="62" y="78"/>
                  <a:pt x="62" y="78"/>
                  <a:pt x="62" y="78"/>
                </a:cubicBezTo>
                <a:close/>
                <a:moveTo>
                  <a:pt x="52" y="40"/>
                </a:moveTo>
                <a:cubicBezTo>
                  <a:pt x="52" y="40"/>
                  <a:pt x="52" y="40"/>
                  <a:pt x="52" y="40"/>
                </a:cubicBezTo>
                <a:cubicBezTo>
                  <a:pt x="61" y="40"/>
                  <a:pt x="68" y="32"/>
                  <a:pt x="68" y="23"/>
                </a:cubicBezTo>
                <a:cubicBezTo>
                  <a:pt x="68" y="14"/>
                  <a:pt x="61" y="7"/>
                  <a:pt x="52" y="7"/>
                </a:cubicBezTo>
                <a:cubicBezTo>
                  <a:pt x="43" y="7"/>
                  <a:pt x="35" y="14"/>
                  <a:pt x="35" y="23"/>
                </a:cubicBezTo>
                <a:cubicBezTo>
                  <a:pt x="35" y="32"/>
                  <a:pt x="43" y="40"/>
                  <a:pt x="52" y="40"/>
                </a:cubicBezTo>
                <a:close/>
                <a:moveTo>
                  <a:pt x="17" y="78"/>
                </a:moveTo>
                <a:cubicBezTo>
                  <a:pt x="17" y="78"/>
                  <a:pt x="17" y="78"/>
                  <a:pt x="17" y="78"/>
                </a:cubicBezTo>
                <a:cubicBezTo>
                  <a:pt x="26" y="78"/>
                  <a:pt x="26" y="78"/>
                  <a:pt x="26" y="78"/>
                </a:cubicBezTo>
                <a:cubicBezTo>
                  <a:pt x="25" y="78"/>
                  <a:pt x="24" y="77"/>
                  <a:pt x="23" y="76"/>
                </a:cubicBezTo>
                <a:cubicBezTo>
                  <a:pt x="22" y="75"/>
                  <a:pt x="22" y="73"/>
                  <a:pt x="22" y="71"/>
                </a:cubicBezTo>
                <a:cubicBezTo>
                  <a:pt x="22" y="64"/>
                  <a:pt x="22" y="64"/>
                  <a:pt x="22" y="64"/>
                </a:cubicBezTo>
                <a:cubicBezTo>
                  <a:pt x="22" y="61"/>
                  <a:pt x="22" y="58"/>
                  <a:pt x="23" y="56"/>
                </a:cubicBezTo>
                <a:cubicBezTo>
                  <a:pt x="21" y="55"/>
                  <a:pt x="18" y="55"/>
                  <a:pt x="16" y="54"/>
                </a:cubicBezTo>
                <a:cubicBezTo>
                  <a:pt x="11" y="59"/>
                  <a:pt x="11" y="59"/>
                  <a:pt x="11" y="59"/>
                </a:cubicBezTo>
                <a:cubicBezTo>
                  <a:pt x="9" y="60"/>
                  <a:pt x="8" y="61"/>
                  <a:pt x="8" y="63"/>
                </a:cubicBezTo>
                <a:cubicBezTo>
                  <a:pt x="8" y="63"/>
                  <a:pt x="8" y="63"/>
                  <a:pt x="8" y="63"/>
                </a:cubicBezTo>
                <a:cubicBezTo>
                  <a:pt x="7" y="65"/>
                  <a:pt x="7" y="66"/>
                  <a:pt x="7" y="68"/>
                </a:cubicBezTo>
                <a:cubicBezTo>
                  <a:pt x="7" y="73"/>
                  <a:pt x="7" y="73"/>
                  <a:pt x="7" y="73"/>
                </a:cubicBezTo>
                <a:cubicBezTo>
                  <a:pt x="13" y="73"/>
                  <a:pt x="13" y="73"/>
                  <a:pt x="13" y="73"/>
                </a:cubicBezTo>
                <a:cubicBezTo>
                  <a:pt x="13" y="67"/>
                  <a:pt x="13" y="67"/>
                  <a:pt x="13" y="67"/>
                </a:cubicBezTo>
                <a:cubicBezTo>
                  <a:pt x="13" y="66"/>
                  <a:pt x="13" y="65"/>
                  <a:pt x="15" y="65"/>
                </a:cubicBezTo>
                <a:cubicBezTo>
                  <a:pt x="16" y="65"/>
                  <a:pt x="17" y="66"/>
                  <a:pt x="17" y="67"/>
                </a:cubicBezTo>
                <a:cubicBezTo>
                  <a:pt x="17" y="78"/>
                  <a:pt x="17" y="78"/>
                  <a:pt x="17" y="78"/>
                </a:cubicBezTo>
                <a:close/>
                <a:moveTo>
                  <a:pt x="29" y="27"/>
                </a:moveTo>
                <a:cubicBezTo>
                  <a:pt x="29" y="27"/>
                  <a:pt x="29" y="27"/>
                  <a:pt x="29" y="27"/>
                </a:cubicBezTo>
                <a:cubicBezTo>
                  <a:pt x="28" y="27"/>
                  <a:pt x="28" y="26"/>
                  <a:pt x="27" y="26"/>
                </a:cubicBezTo>
                <a:cubicBezTo>
                  <a:pt x="26" y="26"/>
                  <a:pt x="25" y="25"/>
                  <a:pt x="24" y="25"/>
                </a:cubicBezTo>
                <a:cubicBezTo>
                  <a:pt x="20" y="25"/>
                  <a:pt x="17" y="27"/>
                  <a:pt x="15" y="29"/>
                </a:cubicBezTo>
                <a:cubicBezTo>
                  <a:pt x="13" y="31"/>
                  <a:pt x="12" y="34"/>
                  <a:pt x="12" y="37"/>
                </a:cubicBezTo>
                <a:cubicBezTo>
                  <a:pt x="12" y="40"/>
                  <a:pt x="13" y="43"/>
                  <a:pt x="15" y="45"/>
                </a:cubicBezTo>
                <a:cubicBezTo>
                  <a:pt x="15" y="45"/>
                  <a:pt x="15" y="45"/>
                  <a:pt x="15" y="45"/>
                </a:cubicBezTo>
                <a:cubicBezTo>
                  <a:pt x="17" y="47"/>
                  <a:pt x="20" y="49"/>
                  <a:pt x="24" y="49"/>
                </a:cubicBezTo>
                <a:cubicBezTo>
                  <a:pt x="24" y="49"/>
                  <a:pt x="25" y="49"/>
                  <a:pt x="26" y="49"/>
                </a:cubicBezTo>
                <a:cubicBezTo>
                  <a:pt x="26" y="48"/>
                  <a:pt x="27" y="48"/>
                  <a:pt x="27" y="48"/>
                </a:cubicBezTo>
                <a:cubicBezTo>
                  <a:pt x="28" y="47"/>
                  <a:pt x="29" y="47"/>
                  <a:pt x="29" y="46"/>
                </a:cubicBezTo>
                <a:cubicBezTo>
                  <a:pt x="36" y="40"/>
                  <a:pt x="36" y="40"/>
                  <a:pt x="36" y="40"/>
                </a:cubicBezTo>
                <a:cubicBezTo>
                  <a:pt x="36" y="39"/>
                  <a:pt x="36" y="39"/>
                  <a:pt x="36" y="39"/>
                </a:cubicBezTo>
                <a:cubicBezTo>
                  <a:pt x="36" y="39"/>
                  <a:pt x="36" y="39"/>
                  <a:pt x="36" y="39"/>
                </a:cubicBezTo>
                <a:cubicBezTo>
                  <a:pt x="35" y="39"/>
                  <a:pt x="35" y="39"/>
                  <a:pt x="35" y="39"/>
                </a:cubicBezTo>
                <a:cubicBezTo>
                  <a:pt x="32" y="36"/>
                  <a:pt x="30" y="33"/>
                  <a:pt x="29" y="28"/>
                </a:cubicBezTo>
                <a:cubicBezTo>
                  <a:pt x="29" y="28"/>
                  <a:pt x="29" y="28"/>
                  <a:pt x="29" y="27"/>
                </a:cubicBezTo>
                <a:cubicBezTo>
                  <a:pt x="29" y="27"/>
                  <a:pt x="29" y="27"/>
                  <a:pt x="29" y="27"/>
                </a:cubicBezTo>
                <a:cubicBezTo>
                  <a:pt x="29" y="27"/>
                  <a:pt x="29" y="27"/>
                  <a:pt x="29" y="27"/>
                </a:cubicBezTo>
                <a:cubicBezTo>
                  <a:pt x="29" y="27"/>
                  <a:pt x="29" y="27"/>
                  <a:pt x="29" y="27"/>
                </a:cubicBezTo>
                <a:close/>
                <a:moveTo>
                  <a:pt x="87" y="78"/>
                </a:moveTo>
                <a:cubicBezTo>
                  <a:pt x="87" y="78"/>
                  <a:pt x="87" y="78"/>
                  <a:pt x="87" y="78"/>
                </a:cubicBezTo>
                <a:cubicBezTo>
                  <a:pt x="87" y="67"/>
                  <a:pt x="87" y="67"/>
                  <a:pt x="87" y="67"/>
                </a:cubicBezTo>
                <a:cubicBezTo>
                  <a:pt x="87" y="66"/>
                  <a:pt x="88" y="65"/>
                  <a:pt x="89" y="65"/>
                </a:cubicBezTo>
                <a:cubicBezTo>
                  <a:pt x="90" y="65"/>
                  <a:pt x="91" y="66"/>
                  <a:pt x="91" y="67"/>
                </a:cubicBezTo>
                <a:cubicBezTo>
                  <a:pt x="91" y="73"/>
                  <a:pt x="91" y="73"/>
                  <a:pt x="91" y="73"/>
                </a:cubicBezTo>
                <a:cubicBezTo>
                  <a:pt x="97" y="73"/>
                  <a:pt x="97" y="73"/>
                  <a:pt x="97" y="73"/>
                </a:cubicBezTo>
                <a:cubicBezTo>
                  <a:pt x="97" y="68"/>
                  <a:pt x="97" y="68"/>
                  <a:pt x="97" y="68"/>
                </a:cubicBezTo>
                <a:cubicBezTo>
                  <a:pt x="97" y="66"/>
                  <a:pt x="97" y="65"/>
                  <a:pt x="96" y="63"/>
                </a:cubicBezTo>
                <a:cubicBezTo>
                  <a:pt x="96" y="63"/>
                  <a:pt x="96" y="63"/>
                  <a:pt x="96" y="63"/>
                </a:cubicBezTo>
                <a:cubicBezTo>
                  <a:pt x="96" y="63"/>
                  <a:pt x="96" y="63"/>
                  <a:pt x="96" y="63"/>
                </a:cubicBezTo>
                <a:cubicBezTo>
                  <a:pt x="95" y="61"/>
                  <a:pt x="94" y="60"/>
                  <a:pt x="93" y="59"/>
                </a:cubicBezTo>
                <a:cubicBezTo>
                  <a:pt x="88" y="54"/>
                  <a:pt x="88" y="54"/>
                  <a:pt x="88" y="54"/>
                </a:cubicBezTo>
                <a:cubicBezTo>
                  <a:pt x="86" y="55"/>
                  <a:pt x="83" y="55"/>
                  <a:pt x="80" y="56"/>
                </a:cubicBezTo>
                <a:cubicBezTo>
                  <a:pt x="81" y="58"/>
                  <a:pt x="82" y="61"/>
                  <a:pt x="82" y="64"/>
                </a:cubicBezTo>
                <a:cubicBezTo>
                  <a:pt x="82" y="71"/>
                  <a:pt x="82" y="71"/>
                  <a:pt x="82" y="71"/>
                </a:cubicBezTo>
                <a:cubicBezTo>
                  <a:pt x="82" y="73"/>
                  <a:pt x="81" y="75"/>
                  <a:pt x="80" y="76"/>
                </a:cubicBezTo>
                <a:cubicBezTo>
                  <a:pt x="80" y="77"/>
                  <a:pt x="79" y="78"/>
                  <a:pt x="77" y="78"/>
                </a:cubicBezTo>
                <a:cubicBezTo>
                  <a:pt x="87" y="78"/>
                  <a:pt x="87" y="78"/>
                  <a:pt x="87" y="78"/>
                </a:cubicBezTo>
                <a:close/>
                <a:moveTo>
                  <a:pt x="75" y="27"/>
                </a:moveTo>
                <a:cubicBezTo>
                  <a:pt x="75" y="27"/>
                  <a:pt x="75" y="27"/>
                  <a:pt x="75" y="27"/>
                </a:cubicBezTo>
                <a:cubicBezTo>
                  <a:pt x="75" y="27"/>
                  <a:pt x="75" y="27"/>
                  <a:pt x="75" y="27"/>
                </a:cubicBezTo>
                <a:cubicBezTo>
                  <a:pt x="75" y="27"/>
                  <a:pt x="75" y="27"/>
                  <a:pt x="75" y="27"/>
                </a:cubicBezTo>
                <a:cubicBezTo>
                  <a:pt x="75" y="27"/>
                  <a:pt x="75" y="27"/>
                  <a:pt x="75" y="27"/>
                </a:cubicBezTo>
                <a:cubicBezTo>
                  <a:pt x="75" y="27"/>
                  <a:pt x="75" y="27"/>
                  <a:pt x="75" y="27"/>
                </a:cubicBezTo>
                <a:cubicBezTo>
                  <a:pt x="74" y="32"/>
                  <a:pt x="71" y="36"/>
                  <a:pt x="68" y="39"/>
                </a:cubicBezTo>
                <a:cubicBezTo>
                  <a:pt x="68" y="39"/>
                  <a:pt x="68" y="39"/>
                  <a:pt x="68" y="39"/>
                </a:cubicBezTo>
                <a:cubicBezTo>
                  <a:pt x="68" y="39"/>
                  <a:pt x="68" y="39"/>
                  <a:pt x="68" y="39"/>
                </a:cubicBezTo>
                <a:cubicBezTo>
                  <a:pt x="68" y="40"/>
                  <a:pt x="68" y="40"/>
                  <a:pt x="68" y="40"/>
                </a:cubicBezTo>
                <a:cubicBezTo>
                  <a:pt x="74" y="46"/>
                  <a:pt x="74" y="46"/>
                  <a:pt x="74" y="46"/>
                </a:cubicBezTo>
                <a:cubicBezTo>
                  <a:pt x="74" y="46"/>
                  <a:pt x="74" y="46"/>
                  <a:pt x="74" y="46"/>
                </a:cubicBezTo>
                <a:cubicBezTo>
                  <a:pt x="75" y="47"/>
                  <a:pt x="76" y="47"/>
                  <a:pt x="76" y="48"/>
                </a:cubicBezTo>
                <a:cubicBezTo>
                  <a:pt x="77" y="48"/>
                  <a:pt x="77" y="48"/>
                  <a:pt x="78" y="49"/>
                </a:cubicBezTo>
                <a:cubicBezTo>
                  <a:pt x="78" y="49"/>
                  <a:pt x="78" y="49"/>
                  <a:pt x="78" y="49"/>
                </a:cubicBezTo>
                <a:cubicBezTo>
                  <a:pt x="78" y="49"/>
                  <a:pt x="78" y="49"/>
                  <a:pt x="78" y="49"/>
                </a:cubicBezTo>
                <a:cubicBezTo>
                  <a:pt x="78" y="49"/>
                  <a:pt x="79" y="49"/>
                  <a:pt x="80" y="49"/>
                </a:cubicBezTo>
                <a:cubicBezTo>
                  <a:pt x="83" y="49"/>
                  <a:pt x="86" y="47"/>
                  <a:pt x="88" y="45"/>
                </a:cubicBezTo>
                <a:cubicBezTo>
                  <a:pt x="90" y="43"/>
                  <a:pt x="92" y="40"/>
                  <a:pt x="92" y="37"/>
                </a:cubicBezTo>
                <a:cubicBezTo>
                  <a:pt x="92" y="34"/>
                  <a:pt x="90" y="31"/>
                  <a:pt x="88" y="29"/>
                </a:cubicBezTo>
                <a:cubicBezTo>
                  <a:pt x="86" y="27"/>
                  <a:pt x="83" y="25"/>
                  <a:pt x="80" y="25"/>
                </a:cubicBezTo>
                <a:cubicBezTo>
                  <a:pt x="79" y="25"/>
                  <a:pt x="78" y="26"/>
                  <a:pt x="77" y="26"/>
                </a:cubicBezTo>
                <a:cubicBezTo>
                  <a:pt x="76" y="26"/>
                  <a:pt x="75" y="27"/>
                  <a:pt x="75" y="27"/>
                </a:cubicBezTo>
                <a:close/>
              </a:path>
            </a:pathLst>
          </a:custGeom>
          <a:solidFill>
            <a:srgbClr val="6BC1D3"/>
          </a:solidFill>
          <a:ln>
            <a:noFill/>
          </a:ln>
        </p:spPr>
        <p:txBody>
          <a:bodyPr vert="horz" wrap="square" lIns="121920" tIns="60960" rIns="121920" bIns="60960" numCol="1" anchor="t" anchorCtr="0" compatLnSpc="1"/>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Tree>
    <p:extLst>
      <p:ext uri="{BB962C8B-B14F-4D97-AF65-F5344CB8AC3E}">
        <p14:creationId xmlns:p14="http://schemas.microsoft.com/office/powerpoint/2010/main" val="3533912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1"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childTnLst>
                          </p:cTn>
                        </p:par>
                        <p:par>
                          <p:cTn id="21" fill="hold">
                            <p:stCondLst>
                              <p:cond delay="3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5000"/>
                            </p:stCondLst>
                            <p:childTnLst>
                              <p:par>
                                <p:cTn id="43" presetID="22" presetClass="entr" presetSubtype="1" fill="hold"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wipe(up)">
                                      <p:cBhvr>
                                        <p:cTn id="45" dur="500"/>
                                        <p:tgtEl>
                                          <p:spTgt spid="18">
                                            <p:txEl>
                                              <p:pRg st="0" end="0"/>
                                            </p:txEl>
                                          </p:spTgt>
                                        </p:tgtEl>
                                      </p:cBhvr>
                                    </p:animEffect>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13" grpId="0" animBg="1"/>
      <p:bldP spid="14"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3356992"/>
            <a:ext cx="12192000" cy="45719"/>
            <a:chOff x="2190216" y="0"/>
            <a:chExt cx="7128792" cy="108012"/>
          </a:xfrm>
          <a:solidFill>
            <a:srgbClr val="6BC1D3"/>
          </a:solidFill>
        </p:grpSpPr>
        <p:sp>
          <p:nvSpPr>
            <p:cNvPr id="25" name="矩形 24"/>
            <p:cNvSpPr/>
            <p:nvPr/>
          </p:nvSpPr>
          <p:spPr>
            <a:xfrm>
              <a:off x="219021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6" name="矩形 25"/>
            <p:cNvSpPr/>
            <p:nvPr/>
          </p:nvSpPr>
          <p:spPr>
            <a:xfrm>
              <a:off x="3378348"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矩形 26"/>
            <p:cNvSpPr/>
            <p:nvPr/>
          </p:nvSpPr>
          <p:spPr>
            <a:xfrm>
              <a:off x="4566480"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矩形 27"/>
            <p:cNvSpPr/>
            <p:nvPr/>
          </p:nvSpPr>
          <p:spPr>
            <a:xfrm>
              <a:off x="5754612"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9" name="矩形 28"/>
            <p:cNvSpPr/>
            <p:nvPr/>
          </p:nvSpPr>
          <p:spPr>
            <a:xfrm>
              <a:off x="6942744"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0" name="矩形 29"/>
            <p:cNvSpPr/>
            <p:nvPr/>
          </p:nvSpPr>
          <p:spPr>
            <a:xfrm>
              <a:off x="8130876" y="0"/>
              <a:ext cx="1188132" cy="108012"/>
            </a:xfrm>
            <a:prstGeom prst="rect">
              <a:avLst/>
            </a:prstGeom>
            <a:grp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grpSp>
      <p:sp>
        <p:nvSpPr>
          <p:cNvPr id="45" name="矩形 44"/>
          <p:cNvSpPr/>
          <p:nvPr/>
        </p:nvSpPr>
        <p:spPr>
          <a:xfrm>
            <a:off x="1200998" y="3263441"/>
            <a:ext cx="2429301" cy="30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861806" y="2740221"/>
            <a:ext cx="2663483" cy="523220"/>
          </a:xfrm>
          <a:prstGeom prst="rect">
            <a:avLst/>
          </a:prstGeom>
        </p:spPr>
        <p:txBody>
          <a:bodyPr wrap="square">
            <a:spAutoFit/>
          </a:bodyPr>
          <a:lstStyle/>
          <a:p>
            <a:r>
              <a:rPr lang="zh-CN" altLang="en-US" sz="2800" dirty="0">
                <a:solidFill>
                  <a:srgbClr val="6BC1D3"/>
                </a:solidFill>
                <a:latin typeface="方正准圆简体" panose="03000509000000000000" pitchFamily="65" charset="-122"/>
                <a:ea typeface="方正准圆简体" panose="03000509000000000000" pitchFamily="65" charset="-122"/>
              </a:rPr>
              <a:t>系统功能介绍</a:t>
            </a:r>
          </a:p>
        </p:txBody>
      </p:sp>
      <p:sp>
        <p:nvSpPr>
          <p:cNvPr id="23" name="矩形 22"/>
          <p:cNvSpPr/>
          <p:nvPr/>
        </p:nvSpPr>
        <p:spPr>
          <a:xfrm>
            <a:off x="6807783" y="2567233"/>
            <a:ext cx="1054024" cy="769441"/>
          </a:xfrm>
          <a:prstGeom prst="rect">
            <a:avLst/>
          </a:prstGeom>
        </p:spPr>
        <p:txBody>
          <a:bodyPr wrap="square">
            <a:spAutoFit/>
          </a:bodyPr>
          <a:lstStyle/>
          <a:p>
            <a:r>
              <a:rPr lang="en-US" altLang="zh-CN" sz="4400" dirty="0">
                <a:solidFill>
                  <a:srgbClr val="6BC1D3"/>
                </a:solidFill>
                <a:latin typeface="造字工房朗倩（非商用）常规体" pitchFamily="50" charset="-122"/>
                <a:ea typeface="造字工房朗倩（非商用）常规体" pitchFamily="50" charset="-122"/>
              </a:rPr>
              <a:t>02</a:t>
            </a:r>
            <a:endParaRPr lang="zh-CN" altLang="en-US" sz="4400" dirty="0">
              <a:solidFill>
                <a:srgbClr val="6BC1D3"/>
              </a:solidFill>
              <a:latin typeface="造字工房朗倩（非商用）常规体" pitchFamily="50" charset="-122"/>
              <a:ea typeface="造字工房朗倩（非商用）常规体" pitchFamily="50" charset="-122"/>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664" y="3627543"/>
            <a:ext cx="2098460" cy="4563249"/>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9509" y="3333316"/>
            <a:ext cx="941430" cy="1016342"/>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0547" y="2220977"/>
            <a:ext cx="555294" cy="730976"/>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7335" y="4331408"/>
            <a:ext cx="429810" cy="498826"/>
          </a:xfrm>
          <a:prstGeom prst="rect">
            <a:avLst/>
          </a:prstGeom>
        </p:spPr>
      </p:pic>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334" y="1589307"/>
            <a:ext cx="473965" cy="754671"/>
          </a:xfrm>
          <a:prstGeom prst="rect">
            <a:avLst/>
          </a:prstGeom>
        </p:spPr>
      </p:pic>
      <p:pic>
        <p:nvPicPr>
          <p:cNvPr id="38" name="图片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6348" y="1419665"/>
            <a:ext cx="704826" cy="835997"/>
          </a:xfrm>
          <a:prstGeom prst="rect">
            <a:avLst/>
          </a:prstGeom>
        </p:spPr>
      </p:pic>
      <p:pic>
        <p:nvPicPr>
          <p:cNvPr id="39" name="图片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6611" y="242340"/>
            <a:ext cx="478337" cy="771285"/>
          </a:xfrm>
          <a:prstGeom prst="rect">
            <a:avLst/>
          </a:prstGeom>
        </p:spPr>
      </p:pic>
      <p:pic>
        <p:nvPicPr>
          <p:cNvPr id="40" name="图片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1681" y="1610296"/>
            <a:ext cx="472216" cy="733682"/>
          </a:xfrm>
          <a:prstGeom prst="rect">
            <a:avLst/>
          </a:prstGeom>
        </p:spPr>
      </p:pic>
      <p:pic>
        <p:nvPicPr>
          <p:cNvPr id="41" name="图片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31888" y="596401"/>
            <a:ext cx="651483" cy="625249"/>
          </a:xfrm>
          <a:prstGeom prst="rect">
            <a:avLst/>
          </a:prstGeom>
        </p:spPr>
      </p:pic>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83371" y="-58381"/>
            <a:ext cx="341919" cy="63311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94221" y="41010"/>
            <a:ext cx="328631" cy="378191"/>
          </a:xfrm>
          <a:prstGeom prst="rect">
            <a:avLst/>
          </a:prstGeom>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16793" y="850127"/>
            <a:ext cx="299384" cy="465153"/>
          </a:xfrm>
          <a:prstGeom prst="rect">
            <a:avLst/>
          </a:prstGeom>
        </p:spPr>
      </p:pic>
      <p:pic>
        <p:nvPicPr>
          <p:cNvPr id="31" name="图片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7086" y="860597"/>
            <a:ext cx="2974761" cy="6941622"/>
          </a:xfrm>
          <a:prstGeom prst="rect">
            <a:avLst/>
          </a:prstGeom>
        </p:spPr>
      </p:pic>
      <p:sp>
        <p:nvSpPr>
          <p:cNvPr id="33" name="矩形 32">
            <a:extLst>
              <a:ext uri="{FF2B5EF4-FFF2-40B4-BE49-F238E27FC236}">
                <a16:creationId xmlns:a16="http://schemas.microsoft.com/office/drawing/2014/main" id="{BAC09ABD-48E4-4106-8C91-C500B5123021}"/>
              </a:ext>
            </a:extLst>
          </p:cNvPr>
          <p:cNvSpPr/>
          <p:nvPr/>
        </p:nvSpPr>
        <p:spPr>
          <a:xfrm>
            <a:off x="6932613" y="3560417"/>
            <a:ext cx="1444626" cy="670568"/>
          </a:xfrm>
          <a:prstGeom prst="rect">
            <a:avLst/>
          </a:prstGeom>
        </p:spPr>
        <p:txBody>
          <a:bodyPr wrap="none">
            <a:spAutoFit/>
          </a:bodyPr>
          <a:lstStyle/>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总体功能介绍</a:t>
            </a:r>
            <a:endParaRPr lang="en-US" altLang="zh-CN" sz="1333" dirty="0">
              <a:ln w="6350">
                <a:noFill/>
              </a:ln>
              <a:solidFill>
                <a:srgbClr val="FFFFFF">
                  <a:lumMod val="50000"/>
                </a:srgbClr>
              </a:solidFill>
              <a:latin typeface="Impact" pitchFamily="34" charset="0"/>
              <a:ea typeface="微软雅黑" pitchFamily="34" charset="-122"/>
            </a:endParaRPr>
          </a:p>
          <a:p>
            <a:pPr marL="228594" indent="-228594" defTabSz="1219170">
              <a:lnSpc>
                <a:spcPct val="150000"/>
              </a:lnSpc>
              <a:buFont typeface="Wingdings" pitchFamily="2" charset="2"/>
              <a:buChar char="ü"/>
            </a:pPr>
            <a:r>
              <a:rPr lang="zh-CN" altLang="en-US" sz="1333" dirty="0">
                <a:ln w="6350">
                  <a:noFill/>
                </a:ln>
                <a:solidFill>
                  <a:srgbClr val="FFFFFF">
                    <a:lumMod val="50000"/>
                  </a:srgbClr>
                </a:solidFill>
                <a:latin typeface="Impact" pitchFamily="34" charset="0"/>
                <a:ea typeface="微软雅黑" pitchFamily="34" charset="-122"/>
              </a:rPr>
              <a:t>功能详情介绍</a:t>
            </a:r>
            <a:endParaRPr lang="en-US" altLang="zh-CN" sz="1333" dirty="0">
              <a:ln w="6350">
                <a:noFill/>
              </a:ln>
              <a:solidFill>
                <a:srgbClr val="FFFFFF">
                  <a:lumMod val="50000"/>
                </a:srgbClr>
              </a:solidFill>
              <a:latin typeface="Impact" pitchFamily="34" charset="0"/>
              <a:ea typeface="微软雅黑" pitchFamily="34" charset="-122"/>
            </a:endParaRPr>
          </a:p>
        </p:txBody>
      </p:sp>
    </p:spTree>
    <p:extLst>
      <p:ext uri="{BB962C8B-B14F-4D97-AF65-F5344CB8AC3E}">
        <p14:creationId xmlns:p14="http://schemas.microsoft.com/office/powerpoint/2010/main" val="1965888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drap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6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6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70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80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9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10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11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20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13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14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19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animEffect transition="in" filter="wipe(up)">
                                      <p:cBhvr>
                                        <p:cTn id="55" dur="500"/>
                                        <p:tgtEl>
                                          <p:spTgt spid="23">
                                            <p:txEl>
                                              <p:pRg st="0" end="0"/>
                                            </p:txEl>
                                          </p:spTgt>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up)">
                                      <p:cBhvr>
                                        <p:cTn id="58" dur="500"/>
                                        <p:tgtEl>
                                          <p:spTgt spid="22"/>
                                        </p:tgtEl>
                                      </p:cBhvr>
                                    </p:animEffect>
                                  </p:childTnLst>
                                </p:cTn>
                              </p:par>
                            </p:childTnLst>
                          </p:cTn>
                        </p:par>
                        <p:par>
                          <p:cTn id="59" fill="hold">
                            <p:stCondLst>
                              <p:cond delay="2900"/>
                            </p:stCondLst>
                            <p:childTnLst>
                              <p:par>
                                <p:cTn id="60" presetID="22" presetClass="entr" presetSubtype="1" fill="hold" nodeType="afterEffect">
                                  <p:stCondLst>
                                    <p:cond delay="0"/>
                                  </p:stCondLst>
                                  <p:childTnLst>
                                    <p:set>
                                      <p:cBhvr>
                                        <p:cTn id="61" dur="1" fill="hold">
                                          <p:stCondLst>
                                            <p:cond delay="0"/>
                                          </p:stCondLst>
                                        </p:cTn>
                                        <p:tgtEl>
                                          <p:spTgt spid="33">
                                            <p:txEl>
                                              <p:pRg st="0" end="0"/>
                                            </p:txEl>
                                          </p:spTgt>
                                        </p:tgtEl>
                                        <p:attrNameLst>
                                          <p:attrName>style.visibility</p:attrName>
                                        </p:attrNameLst>
                                      </p:cBhvr>
                                      <p:to>
                                        <p:strVal val="visible"/>
                                      </p:to>
                                    </p:set>
                                    <p:animEffect transition="in" filter="wipe(up)">
                                      <p:cBhvr>
                                        <p:cTn id="62" dur="500"/>
                                        <p:tgtEl>
                                          <p:spTgt spid="33">
                                            <p:txEl>
                                              <p:pRg st="0" end="0"/>
                                            </p:txEl>
                                          </p:spTgt>
                                        </p:tgtEl>
                                      </p:cBhvr>
                                    </p:animEffect>
                                  </p:childTnLst>
                                </p:cTn>
                              </p:par>
                            </p:childTnLst>
                          </p:cTn>
                        </p:par>
                        <p:par>
                          <p:cTn id="63" fill="hold">
                            <p:stCondLst>
                              <p:cond delay="3400"/>
                            </p:stCondLst>
                            <p:childTnLst>
                              <p:par>
                                <p:cTn id="64" presetID="22" presetClass="entr" presetSubtype="1" fill="hold" nodeType="afterEffect">
                                  <p:stCondLst>
                                    <p:cond delay="0"/>
                                  </p:stCondLst>
                                  <p:childTnLst>
                                    <p:set>
                                      <p:cBhvr>
                                        <p:cTn id="65" dur="1" fill="hold">
                                          <p:stCondLst>
                                            <p:cond delay="0"/>
                                          </p:stCondLst>
                                        </p:cTn>
                                        <p:tgtEl>
                                          <p:spTgt spid="33">
                                            <p:txEl>
                                              <p:pRg st="1" end="1"/>
                                            </p:txEl>
                                          </p:spTgt>
                                        </p:tgtEl>
                                        <p:attrNameLst>
                                          <p:attrName>style.visibility</p:attrName>
                                        </p:attrNameLst>
                                      </p:cBhvr>
                                      <p:to>
                                        <p:strVal val="visible"/>
                                      </p:to>
                                    </p:set>
                                    <p:animEffect transition="in" filter="wipe(up)">
                                      <p:cBhvr>
                                        <p:cTn id="66"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6BC1D3"/>
                </a:solidFill>
                <a:latin typeface="方正准圆简体" panose="03000509000000000000" pitchFamily="65" charset="-122"/>
                <a:ea typeface="方正准圆简体" panose="03000509000000000000" pitchFamily="65" charset="-122"/>
              </a:rPr>
              <a:t>总体</a:t>
            </a: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功能介绍</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637611" y="6321017"/>
            <a:ext cx="1093711" cy="369332"/>
          </a:xfrm>
          <a:prstGeom prst="rect">
            <a:avLst/>
          </a:prstGeom>
        </p:spPr>
        <p:txBody>
          <a:bodyPr lIns="91440" tIns="45720" rIns="91440" bIns="45720"/>
          <a:lstStyle/>
          <a:p>
            <a:pPr algn="ctr">
              <a:defRPr/>
            </a:pPr>
            <a:r>
              <a:rPr lang="zh-CN" altLang="en-US" sz="1600" dirty="0">
                <a:solidFill>
                  <a:srgbClr val="6BC1D3"/>
                </a:solidFill>
                <a:latin typeface="微软雅黑" pitchFamily="34" charset="-122"/>
                <a:ea typeface="微软雅黑" pitchFamily="34" charset="-122"/>
              </a:rPr>
              <a:t>第 </a:t>
            </a:r>
            <a:fld id="{2EEF1883-7A0E-4F66-9932-E581691AD397}" type="slidenum">
              <a:rPr lang="zh-CN" altLang="en-US" sz="1600">
                <a:solidFill>
                  <a:srgbClr val="6BC1D3"/>
                </a:solidFill>
              </a:rPr>
              <a:pPr algn="ctr">
                <a:defRPr/>
              </a:pPr>
              <a:t>7</a:t>
            </a:fld>
            <a:r>
              <a:rPr lang="zh-CN" altLang="en-US" sz="1600" dirty="0">
                <a:solidFill>
                  <a:srgbClr val="6BC1D3"/>
                </a:solidFill>
              </a:rPr>
              <a:t>  </a:t>
            </a:r>
            <a:r>
              <a:rPr lang="zh-CN" altLang="en-US" sz="1600" dirty="0">
                <a:solidFill>
                  <a:srgbClr val="6BC1D3"/>
                </a:solidFill>
                <a:latin typeface="微软雅黑" pitchFamily="34" charset="-122"/>
                <a:ea typeface="微软雅黑" pitchFamily="34" charset="-122"/>
              </a:rPr>
              <a:t>页</a:t>
            </a:r>
          </a:p>
        </p:txBody>
      </p:sp>
      <p:sp>
        <p:nvSpPr>
          <p:cNvPr id="6" name="Freeform 8"/>
          <p:cNvSpPr/>
          <p:nvPr/>
        </p:nvSpPr>
        <p:spPr bwMode="auto">
          <a:xfrm>
            <a:off x="3581400" y="1577469"/>
            <a:ext cx="3270251" cy="1846303"/>
          </a:xfrm>
          <a:custGeom>
            <a:avLst/>
            <a:gdLst>
              <a:gd name="T0" fmla="*/ 840 w 840"/>
              <a:gd name="T1" fmla="*/ 474 h 474"/>
              <a:gd name="T2" fmla="*/ 819 w 840"/>
              <a:gd name="T3" fmla="*/ 357 h 474"/>
              <a:gd name="T4" fmla="*/ 803 w 840"/>
              <a:gd name="T5" fmla="*/ 386 h 474"/>
              <a:gd name="T6" fmla="*/ 486 w 840"/>
              <a:gd name="T7" fmla="*/ 181 h 474"/>
              <a:gd name="T8" fmla="*/ 417 w 840"/>
              <a:gd name="T9" fmla="*/ 188 h 474"/>
              <a:gd name="T10" fmla="*/ 209 w 840"/>
              <a:gd name="T11" fmla="*/ 0 h 474"/>
              <a:gd name="T12" fmla="*/ 0 w 840"/>
              <a:gd name="T13" fmla="*/ 209 h 474"/>
              <a:gd name="T14" fmla="*/ 160 w 840"/>
              <a:gd name="T15" fmla="*/ 412 h 474"/>
              <a:gd name="T16" fmla="*/ 174 w 840"/>
              <a:gd name="T17" fmla="*/ 415 h 474"/>
              <a:gd name="T18" fmla="*/ 179 w 840"/>
              <a:gd name="T19" fmla="*/ 405 h 474"/>
              <a:gd name="T20" fmla="*/ 183 w 840"/>
              <a:gd name="T21" fmla="*/ 398 h 474"/>
              <a:gd name="T22" fmla="*/ 186 w 840"/>
              <a:gd name="T23" fmla="*/ 393 h 474"/>
              <a:gd name="T24" fmla="*/ 192 w 840"/>
              <a:gd name="T25" fmla="*/ 383 h 474"/>
              <a:gd name="T26" fmla="*/ 195 w 840"/>
              <a:gd name="T27" fmla="*/ 378 h 474"/>
              <a:gd name="T28" fmla="*/ 199 w 840"/>
              <a:gd name="T29" fmla="*/ 371 h 474"/>
              <a:gd name="T30" fmla="*/ 205 w 840"/>
              <a:gd name="T31" fmla="*/ 363 h 474"/>
              <a:gd name="T32" fmla="*/ 209 w 840"/>
              <a:gd name="T33" fmla="*/ 357 h 474"/>
              <a:gd name="T34" fmla="*/ 213 w 840"/>
              <a:gd name="T35" fmla="*/ 352 h 474"/>
              <a:gd name="T36" fmla="*/ 221 w 840"/>
              <a:gd name="T37" fmla="*/ 343 h 474"/>
              <a:gd name="T38" fmla="*/ 224 w 840"/>
              <a:gd name="T39" fmla="*/ 338 h 474"/>
              <a:gd name="T40" fmla="*/ 229 w 840"/>
              <a:gd name="T41" fmla="*/ 332 h 474"/>
              <a:gd name="T42" fmla="*/ 233 w 840"/>
              <a:gd name="T43" fmla="*/ 328 h 474"/>
              <a:gd name="T44" fmla="*/ 242 w 840"/>
              <a:gd name="T45" fmla="*/ 319 h 474"/>
              <a:gd name="T46" fmla="*/ 245 w 840"/>
              <a:gd name="T47" fmla="*/ 316 h 474"/>
              <a:gd name="T48" fmla="*/ 255 w 840"/>
              <a:gd name="T49" fmla="*/ 306 h 474"/>
              <a:gd name="T50" fmla="*/ 258 w 840"/>
              <a:gd name="T51" fmla="*/ 303 h 474"/>
              <a:gd name="T52" fmla="*/ 265 w 840"/>
              <a:gd name="T53" fmla="*/ 298 h 474"/>
              <a:gd name="T54" fmla="*/ 268 w 840"/>
              <a:gd name="T55" fmla="*/ 296 h 474"/>
              <a:gd name="T56" fmla="*/ 279 w 840"/>
              <a:gd name="T57" fmla="*/ 286 h 474"/>
              <a:gd name="T58" fmla="*/ 282 w 840"/>
              <a:gd name="T59" fmla="*/ 284 h 474"/>
              <a:gd name="T60" fmla="*/ 305 w 840"/>
              <a:gd name="T61" fmla="*/ 268 h 474"/>
              <a:gd name="T62" fmla="*/ 307 w 840"/>
              <a:gd name="T63" fmla="*/ 267 h 474"/>
              <a:gd name="T64" fmla="*/ 322 w 840"/>
              <a:gd name="T65" fmla="*/ 259 h 474"/>
              <a:gd name="T66" fmla="*/ 324 w 840"/>
              <a:gd name="T67" fmla="*/ 258 h 474"/>
              <a:gd name="T68" fmla="*/ 350 w 840"/>
              <a:gd name="T69" fmla="*/ 245 h 474"/>
              <a:gd name="T70" fmla="*/ 351 w 840"/>
              <a:gd name="T71" fmla="*/ 244 h 474"/>
              <a:gd name="T72" fmla="*/ 368 w 840"/>
              <a:gd name="T73" fmla="*/ 237 h 474"/>
              <a:gd name="T74" fmla="*/ 369 w 840"/>
              <a:gd name="T75" fmla="*/ 237 h 474"/>
              <a:gd name="T76" fmla="*/ 397 w 840"/>
              <a:gd name="T77" fmla="*/ 228 h 474"/>
              <a:gd name="T78" fmla="*/ 399 w 840"/>
              <a:gd name="T79" fmla="*/ 227 h 474"/>
              <a:gd name="T80" fmla="*/ 418 w 840"/>
              <a:gd name="T81" fmla="*/ 223 h 474"/>
              <a:gd name="T82" fmla="*/ 492 w 840"/>
              <a:gd name="T83" fmla="*/ 215 h 474"/>
              <a:gd name="T84" fmla="*/ 796 w 840"/>
              <a:gd name="T85" fmla="*/ 389 h 474"/>
              <a:gd name="T86" fmla="*/ 757 w 840"/>
              <a:gd name="T87" fmla="*/ 389 h 474"/>
              <a:gd name="T88" fmla="*/ 840 w 840"/>
              <a:gd name="T89"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0" h="474">
                <a:moveTo>
                  <a:pt x="840" y="474"/>
                </a:moveTo>
                <a:cubicBezTo>
                  <a:pt x="819" y="357"/>
                  <a:pt x="819" y="357"/>
                  <a:pt x="819" y="357"/>
                </a:cubicBezTo>
                <a:cubicBezTo>
                  <a:pt x="803" y="386"/>
                  <a:pt x="803" y="386"/>
                  <a:pt x="803" y="386"/>
                </a:cubicBezTo>
                <a:cubicBezTo>
                  <a:pt x="748" y="265"/>
                  <a:pt x="627" y="181"/>
                  <a:pt x="486" y="181"/>
                </a:cubicBezTo>
                <a:cubicBezTo>
                  <a:pt x="463" y="181"/>
                  <a:pt x="440" y="183"/>
                  <a:pt x="417" y="188"/>
                </a:cubicBezTo>
                <a:cubicBezTo>
                  <a:pt x="407" y="82"/>
                  <a:pt x="318" y="0"/>
                  <a:pt x="209" y="0"/>
                </a:cubicBezTo>
                <a:cubicBezTo>
                  <a:pt x="94" y="0"/>
                  <a:pt x="0" y="93"/>
                  <a:pt x="0" y="209"/>
                </a:cubicBezTo>
                <a:cubicBezTo>
                  <a:pt x="0" y="307"/>
                  <a:pt x="68" y="389"/>
                  <a:pt x="160" y="412"/>
                </a:cubicBezTo>
                <a:cubicBezTo>
                  <a:pt x="164" y="413"/>
                  <a:pt x="169" y="414"/>
                  <a:pt x="174" y="415"/>
                </a:cubicBezTo>
                <a:cubicBezTo>
                  <a:pt x="176" y="411"/>
                  <a:pt x="177" y="408"/>
                  <a:pt x="179" y="405"/>
                </a:cubicBezTo>
                <a:cubicBezTo>
                  <a:pt x="180" y="403"/>
                  <a:pt x="181" y="401"/>
                  <a:pt x="183" y="398"/>
                </a:cubicBezTo>
                <a:cubicBezTo>
                  <a:pt x="184" y="397"/>
                  <a:pt x="185" y="395"/>
                  <a:pt x="186" y="393"/>
                </a:cubicBezTo>
                <a:cubicBezTo>
                  <a:pt x="188" y="390"/>
                  <a:pt x="190" y="386"/>
                  <a:pt x="192" y="383"/>
                </a:cubicBezTo>
                <a:cubicBezTo>
                  <a:pt x="193" y="381"/>
                  <a:pt x="194" y="380"/>
                  <a:pt x="195" y="378"/>
                </a:cubicBezTo>
                <a:cubicBezTo>
                  <a:pt x="196" y="376"/>
                  <a:pt x="198" y="374"/>
                  <a:pt x="199" y="371"/>
                </a:cubicBezTo>
                <a:cubicBezTo>
                  <a:pt x="201" y="369"/>
                  <a:pt x="203" y="366"/>
                  <a:pt x="205" y="363"/>
                </a:cubicBezTo>
                <a:cubicBezTo>
                  <a:pt x="206" y="361"/>
                  <a:pt x="208" y="359"/>
                  <a:pt x="209" y="357"/>
                </a:cubicBezTo>
                <a:cubicBezTo>
                  <a:pt x="211" y="355"/>
                  <a:pt x="212" y="354"/>
                  <a:pt x="213" y="352"/>
                </a:cubicBezTo>
                <a:cubicBezTo>
                  <a:pt x="215" y="349"/>
                  <a:pt x="218" y="346"/>
                  <a:pt x="221" y="343"/>
                </a:cubicBezTo>
                <a:cubicBezTo>
                  <a:pt x="222" y="341"/>
                  <a:pt x="223" y="340"/>
                  <a:pt x="224" y="338"/>
                </a:cubicBezTo>
                <a:cubicBezTo>
                  <a:pt x="226" y="336"/>
                  <a:pt x="228" y="334"/>
                  <a:pt x="229" y="332"/>
                </a:cubicBezTo>
                <a:cubicBezTo>
                  <a:pt x="231" y="331"/>
                  <a:pt x="232" y="330"/>
                  <a:pt x="233" y="328"/>
                </a:cubicBezTo>
                <a:cubicBezTo>
                  <a:pt x="236" y="325"/>
                  <a:pt x="239" y="322"/>
                  <a:pt x="242" y="319"/>
                </a:cubicBezTo>
                <a:cubicBezTo>
                  <a:pt x="243" y="318"/>
                  <a:pt x="244" y="317"/>
                  <a:pt x="245" y="316"/>
                </a:cubicBezTo>
                <a:cubicBezTo>
                  <a:pt x="249" y="312"/>
                  <a:pt x="252" y="309"/>
                  <a:pt x="255" y="306"/>
                </a:cubicBezTo>
                <a:cubicBezTo>
                  <a:pt x="256" y="305"/>
                  <a:pt x="257" y="304"/>
                  <a:pt x="258" y="303"/>
                </a:cubicBezTo>
                <a:cubicBezTo>
                  <a:pt x="261" y="301"/>
                  <a:pt x="263" y="300"/>
                  <a:pt x="265" y="298"/>
                </a:cubicBezTo>
                <a:cubicBezTo>
                  <a:pt x="266" y="297"/>
                  <a:pt x="267" y="296"/>
                  <a:pt x="268" y="296"/>
                </a:cubicBezTo>
                <a:cubicBezTo>
                  <a:pt x="271" y="292"/>
                  <a:pt x="275" y="289"/>
                  <a:pt x="279" y="286"/>
                </a:cubicBezTo>
                <a:cubicBezTo>
                  <a:pt x="280" y="285"/>
                  <a:pt x="281" y="285"/>
                  <a:pt x="282" y="284"/>
                </a:cubicBezTo>
                <a:cubicBezTo>
                  <a:pt x="290" y="279"/>
                  <a:pt x="297" y="273"/>
                  <a:pt x="305" y="268"/>
                </a:cubicBezTo>
                <a:cubicBezTo>
                  <a:pt x="306" y="268"/>
                  <a:pt x="306" y="268"/>
                  <a:pt x="307" y="267"/>
                </a:cubicBezTo>
                <a:cubicBezTo>
                  <a:pt x="312" y="264"/>
                  <a:pt x="317" y="261"/>
                  <a:pt x="322" y="259"/>
                </a:cubicBezTo>
                <a:cubicBezTo>
                  <a:pt x="322" y="258"/>
                  <a:pt x="323" y="258"/>
                  <a:pt x="324" y="258"/>
                </a:cubicBezTo>
                <a:cubicBezTo>
                  <a:pt x="332" y="253"/>
                  <a:pt x="341" y="249"/>
                  <a:pt x="350" y="245"/>
                </a:cubicBezTo>
                <a:cubicBezTo>
                  <a:pt x="350" y="245"/>
                  <a:pt x="350" y="244"/>
                  <a:pt x="351" y="244"/>
                </a:cubicBezTo>
                <a:cubicBezTo>
                  <a:pt x="357" y="242"/>
                  <a:pt x="362" y="239"/>
                  <a:pt x="368" y="237"/>
                </a:cubicBezTo>
                <a:cubicBezTo>
                  <a:pt x="368" y="237"/>
                  <a:pt x="369" y="237"/>
                  <a:pt x="369" y="237"/>
                </a:cubicBezTo>
                <a:cubicBezTo>
                  <a:pt x="378" y="234"/>
                  <a:pt x="388" y="230"/>
                  <a:pt x="397" y="228"/>
                </a:cubicBezTo>
                <a:cubicBezTo>
                  <a:pt x="398" y="228"/>
                  <a:pt x="398" y="228"/>
                  <a:pt x="399" y="227"/>
                </a:cubicBezTo>
                <a:cubicBezTo>
                  <a:pt x="405" y="226"/>
                  <a:pt x="411" y="224"/>
                  <a:pt x="418" y="223"/>
                </a:cubicBezTo>
                <a:cubicBezTo>
                  <a:pt x="442" y="218"/>
                  <a:pt x="466" y="215"/>
                  <a:pt x="492" y="215"/>
                </a:cubicBezTo>
                <a:cubicBezTo>
                  <a:pt x="621" y="215"/>
                  <a:pt x="735" y="285"/>
                  <a:pt x="796" y="389"/>
                </a:cubicBezTo>
                <a:cubicBezTo>
                  <a:pt x="757" y="389"/>
                  <a:pt x="757" y="389"/>
                  <a:pt x="757" y="389"/>
                </a:cubicBezTo>
                <a:lnTo>
                  <a:pt x="840" y="474"/>
                </a:ln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8" name="Freeform 9"/>
          <p:cNvSpPr/>
          <p:nvPr/>
        </p:nvSpPr>
        <p:spPr bwMode="auto">
          <a:xfrm>
            <a:off x="6096000" y="1573233"/>
            <a:ext cx="1862667" cy="3269143"/>
          </a:xfrm>
          <a:custGeom>
            <a:avLst/>
            <a:gdLst>
              <a:gd name="T0" fmla="*/ 0 w 478"/>
              <a:gd name="T1" fmla="*/ 839 h 839"/>
              <a:gd name="T2" fmla="*/ 117 w 478"/>
              <a:gd name="T3" fmla="*/ 818 h 839"/>
              <a:gd name="T4" fmla="*/ 88 w 478"/>
              <a:gd name="T5" fmla="*/ 802 h 839"/>
              <a:gd name="T6" fmla="*/ 295 w 478"/>
              <a:gd name="T7" fmla="*/ 487 h 839"/>
              <a:gd name="T8" fmla="*/ 288 w 478"/>
              <a:gd name="T9" fmla="*/ 418 h 839"/>
              <a:gd name="T10" fmla="*/ 477 w 478"/>
              <a:gd name="T11" fmla="*/ 211 h 839"/>
              <a:gd name="T12" fmla="*/ 269 w 478"/>
              <a:gd name="T13" fmla="*/ 1 h 839"/>
              <a:gd name="T14" fmla="*/ 66 w 478"/>
              <a:gd name="T15" fmla="*/ 159 h 839"/>
              <a:gd name="T16" fmla="*/ 62 w 478"/>
              <a:gd name="T17" fmla="*/ 174 h 839"/>
              <a:gd name="T18" fmla="*/ 72 w 478"/>
              <a:gd name="T19" fmla="*/ 178 h 839"/>
              <a:gd name="T20" fmla="*/ 79 w 478"/>
              <a:gd name="T21" fmla="*/ 182 h 839"/>
              <a:gd name="T22" fmla="*/ 84 w 478"/>
              <a:gd name="T23" fmla="*/ 185 h 839"/>
              <a:gd name="T24" fmla="*/ 94 w 478"/>
              <a:gd name="T25" fmla="*/ 191 h 839"/>
              <a:gd name="T26" fmla="*/ 99 w 478"/>
              <a:gd name="T27" fmla="*/ 194 h 839"/>
              <a:gd name="T28" fmla="*/ 106 w 478"/>
              <a:gd name="T29" fmla="*/ 198 h 839"/>
              <a:gd name="T30" fmla="*/ 114 w 478"/>
              <a:gd name="T31" fmla="*/ 204 h 839"/>
              <a:gd name="T32" fmla="*/ 120 w 478"/>
              <a:gd name="T33" fmla="*/ 209 h 839"/>
              <a:gd name="T34" fmla="*/ 125 w 478"/>
              <a:gd name="T35" fmla="*/ 212 h 839"/>
              <a:gd name="T36" fmla="*/ 134 w 478"/>
              <a:gd name="T37" fmla="*/ 220 h 839"/>
              <a:gd name="T38" fmla="*/ 139 w 478"/>
              <a:gd name="T39" fmla="*/ 224 h 839"/>
              <a:gd name="T40" fmla="*/ 145 w 478"/>
              <a:gd name="T41" fmla="*/ 229 h 839"/>
              <a:gd name="T42" fmla="*/ 148 w 478"/>
              <a:gd name="T43" fmla="*/ 233 h 839"/>
              <a:gd name="T44" fmla="*/ 158 w 478"/>
              <a:gd name="T45" fmla="*/ 242 h 839"/>
              <a:gd name="T46" fmla="*/ 161 w 478"/>
              <a:gd name="T47" fmla="*/ 245 h 839"/>
              <a:gd name="T48" fmla="*/ 171 w 478"/>
              <a:gd name="T49" fmla="*/ 255 h 839"/>
              <a:gd name="T50" fmla="*/ 173 w 478"/>
              <a:gd name="T51" fmla="*/ 258 h 839"/>
              <a:gd name="T52" fmla="*/ 179 w 478"/>
              <a:gd name="T53" fmla="*/ 265 h 839"/>
              <a:gd name="T54" fmla="*/ 181 w 478"/>
              <a:gd name="T55" fmla="*/ 267 h 839"/>
              <a:gd name="T56" fmla="*/ 190 w 478"/>
              <a:gd name="T57" fmla="*/ 279 h 839"/>
              <a:gd name="T58" fmla="*/ 193 w 478"/>
              <a:gd name="T59" fmla="*/ 282 h 839"/>
              <a:gd name="T60" fmla="*/ 208 w 478"/>
              <a:gd name="T61" fmla="*/ 305 h 839"/>
              <a:gd name="T62" fmla="*/ 209 w 478"/>
              <a:gd name="T63" fmla="*/ 307 h 839"/>
              <a:gd name="T64" fmla="*/ 218 w 478"/>
              <a:gd name="T65" fmla="*/ 322 h 839"/>
              <a:gd name="T66" fmla="*/ 219 w 478"/>
              <a:gd name="T67" fmla="*/ 324 h 839"/>
              <a:gd name="T68" fmla="*/ 231 w 478"/>
              <a:gd name="T69" fmla="*/ 350 h 839"/>
              <a:gd name="T70" fmla="*/ 232 w 478"/>
              <a:gd name="T71" fmla="*/ 351 h 839"/>
              <a:gd name="T72" fmla="*/ 239 w 478"/>
              <a:gd name="T73" fmla="*/ 368 h 839"/>
              <a:gd name="T74" fmla="*/ 239 w 478"/>
              <a:gd name="T75" fmla="*/ 369 h 839"/>
              <a:gd name="T76" fmla="*/ 248 w 478"/>
              <a:gd name="T77" fmla="*/ 397 h 839"/>
              <a:gd name="T78" fmla="*/ 249 w 478"/>
              <a:gd name="T79" fmla="*/ 399 h 839"/>
              <a:gd name="T80" fmla="*/ 253 w 478"/>
              <a:gd name="T81" fmla="*/ 418 h 839"/>
              <a:gd name="T82" fmla="*/ 261 w 478"/>
              <a:gd name="T83" fmla="*/ 492 h 839"/>
              <a:gd name="T84" fmla="*/ 85 w 478"/>
              <a:gd name="T85" fmla="*/ 795 h 839"/>
              <a:gd name="T86" fmla="*/ 85 w 478"/>
              <a:gd name="T87" fmla="*/ 757 h 839"/>
              <a:gd name="T88" fmla="*/ 0 w 478"/>
              <a:gd name="T8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839">
                <a:moveTo>
                  <a:pt x="0" y="839"/>
                </a:moveTo>
                <a:cubicBezTo>
                  <a:pt x="117" y="818"/>
                  <a:pt x="117" y="818"/>
                  <a:pt x="117" y="818"/>
                </a:cubicBezTo>
                <a:cubicBezTo>
                  <a:pt x="88" y="802"/>
                  <a:pt x="88" y="802"/>
                  <a:pt x="88" y="802"/>
                </a:cubicBezTo>
                <a:cubicBezTo>
                  <a:pt x="210" y="748"/>
                  <a:pt x="294" y="628"/>
                  <a:pt x="295" y="487"/>
                </a:cubicBezTo>
                <a:cubicBezTo>
                  <a:pt x="295" y="463"/>
                  <a:pt x="293" y="440"/>
                  <a:pt x="288" y="418"/>
                </a:cubicBezTo>
                <a:cubicBezTo>
                  <a:pt x="394" y="408"/>
                  <a:pt x="477" y="319"/>
                  <a:pt x="477" y="211"/>
                </a:cubicBezTo>
                <a:cubicBezTo>
                  <a:pt x="478" y="95"/>
                  <a:pt x="385" y="1"/>
                  <a:pt x="269" y="1"/>
                </a:cubicBezTo>
                <a:cubicBezTo>
                  <a:pt x="171" y="0"/>
                  <a:pt x="88" y="68"/>
                  <a:pt x="66" y="159"/>
                </a:cubicBezTo>
                <a:cubicBezTo>
                  <a:pt x="64" y="164"/>
                  <a:pt x="63" y="169"/>
                  <a:pt x="62" y="174"/>
                </a:cubicBezTo>
                <a:cubicBezTo>
                  <a:pt x="66" y="175"/>
                  <a:pt x="69" y="177"/>
                  <a:pt x="72" y="178"/>
                </a:cubicBezTo>
                <a:cubicBezTo>
                  <a:pt x="74" y="180"/>
                  <a:pt x="76" y="181"/>
                  <a:pt x="79" y="182"/>
                </a:cubicBezTo>
                <a:cubicBezTo>
                  <a:pt x="80" y="183"/>
                  <a:pt x="82" y="184"/>
                  <a:pt x="84" y="185"/>
                </a:cubicBezTo>
                <a:cubicBezTo>
                  <a:pt x="87" y="187"/>
                  <a:pt x="91" y="189"/>
                  <a:pt x="94" y="191"/>
                </a:cubicBezTo>
                <a:cubicBezTo>
                  <a:pt x="96" y="192"/>
                  <a:pt x="97" y="193"/>
                  <a:pt x="99" y="194"/>
                </a:cubicBezTo>
                <a:cubicBezTo>
                  <a:pt x="101" y="196"/>
                  <a:pt x="103" y="197"/>
                  <a:pt x="106" y="198"/>
                </a:cubicBezTo>
                <a:cubicBezTo>
                  <a:pt x="108" y="200"/>
                  <a:pt x="111" y="202"/>
                  <a:pt x="114" y="204"/>
                </a:cubicBezTo>
                <a:cubicBezTo>
                  <a:pt x="116" y="206"/>
                  <a:pt x="118" y="207"/>
                  <a:pt x="120" y="209"/>
                </a:cubicBezTo>
                <a:cubicBezTo>
                  <a:pt x="122" y="210"/>
                  <a:pt x="123" y="211"/>
                  <a:pt x="125" y="212"/>
                </a:cubicBezTo>
                <a:cubicBezTo>
                  <a:pt x="128" y="215"/>
                  <a:pt x="131" y="218"/>
                  <a:pt x="134" y="220"/>
                </a:cubicBezTo>
                <a:cubicBezTo>
                  <a:pt x="136" y="221"/>
                  <a:pt x="137" y="223"/>
                  <a:pt x="139" y="224"/>
                </a:cubicBezTo>
                <a:cubicBezTo>
                  <a:pt x="141" y="226"/>
                  <a:pt x="143" y="227"/>
                  <a:pt x="145" y="229"/>
                </a:cubicBezTo>
                <a:cubicBezTo>
                  <a:pt x="146" y="230"/>
                  <a:pt x="147" y="231"/>
                  <a:pt x="148" y="233"/>
                </a:cubicBezTo>
                <a:cubicBezTo>
                  <a:pt x="152" y="236"/>
                  <a:pt x="155" y="239"/>
                  <a:pt x="158" y="242"/>
                </a:cubicBezTo>
                <a:cubicBezTo>
                  <a:pt x="159" y="243"/>
                  <a:pt x="160" y="244"/>
                  <a:pt x="161" y="245"/>
                </a:cubicBezTo>
                <a:cubicBezTo>
                  <a:pt x="164" y="248"/>
                  <a:pt x="168" y="252"/>
                  <a:pt x="171" y="255"/>
                </a:cubicBezTo>
                <a:cubicBezTo>
                  <a:pt x="172" y="256"/>
                  <a:pt x="172" y="257"/>
                  <a:pt x="173" y="258"/>
                </a:cubicBezTo>
                <a:cubicBezTo>
                  <a:pt x="175" y="260"/>
                  <a:pt x="177" y="263"/>
                  <a:pt x="179" y="265"/>
                </a:cubicBezTo>
                <a:cubicBezTo>
                  <a:pt x="180" y="266"/>
                  <a:pt x="180" y="267"/>
                  <a:pt x="181" y="267"/>
                </a:cubicBezTo>
                <a:cubicBezTo>
                  <a:pt x="184" y="271"/>
                  <a:pt x="187" y="275"/>
                  <a:pt x="190" y="279"/>
                </a:cubicBezTo>
                <a:cubicBezTo>
                  <a:pt x="191" y="280"/>
                  <a:pt x="192" y="281"/>
                  <a:pt x="193" y="282"/>
                </a:cubicBezTo>
                <a:cubicBezTo>
                  <a:pt x="198" y="290"/>
                  <a:pt x="203" y="297"/>
                  <a:pt x="208" y="305"/>
                </a:cubicBezTo>
                <a:cubicBezTo>
                  <a:pt x="208" y="306"/>
                  <a:pt x="209" y="306"/>
                  <a:pt x="209" y="307"/>
                </a:cubicBezTo>
                <a:cubicBezTo>
                  <a:pt x="212" y="312"/>
                  <a:pt x="215" y="317"/>
                  <a:pt x="218" y="322"/>
                </a:cubicBezTo>
                <a:cubicBezTo>
                  <a:pt x="218" y="322"/>
                  <a:pt x="218" y="323"/>
                  <a:pt x="219" y="324"/>
                </a:cubicBezTo>
                <a:cubicBezTo>
                  <a:pt x="223" y="332"/>
                  <a:pt x="228" y="341"/>
                  <a:pt x="231" y="350"/>
                </a:cubicBezTo>
                <a:cubicBezTo>
                  <a:pt x="232" y="350"/>
                  <a:pt x="232" y="351"/>
                  <a:pt x="232" y="351"/>
                </a:cubicBezTo>
                <a:cubicBezTo>
                  <a:pt x="234" y="357"/>
                  <a:pt x="237" y="362"/>
                  <a:pt x="239" y="368"/>
                </a:cubicBezTo>
                <a:cubicBezTo>
                  <a:pt x="239" y="369"/>
                  <a:pt x="239" y="369"/>
                  <a:pt x="239" y="369"/>
                </a:cubicBezTo>
                <a:cubicBezTo>
                  <a:pt x="243" y="378"/>
                  <a:pt x="246" y="388"/>
                  <a:pt x="248" y="397"/>
                </a:cubicBezTo>
                <a:cubicBezTo>
                  <a:pt x="248" y="398"/>
                  <a:pt x="249" y="398"/>
                  <a:pt x="249" y="399"/>
                </a:cubicBezTo>
                <a:cubicBezTo>
                  <a:pt x="250" y="405"/>
                  <a:pt x="252" y="412"/>
                  <a:pt x="253" y="418"/>
                </a:cubicBezTo>
                <a:cubicBezTo>
                  <a:pt x="258" y="442"/>
                  <a:pt x="261" y="467"/>
                  <a:pt x="261" y="492"/>
                </a:cubicBezTo>
                <a:cubicBezTo>
                  <a:pt x="260" y="622"/>
                  <a:pt x="190" y="734"/>
                  <a:pt x="85" y="795"/>
                </a:cubicBezTo>
                <a:cubicBezTo>
                  <a:pt x="85" y="757"/>
                  <a:pt x="85" y="757"/>
                  <a:pt x="85" y="757"/>
                </a:cubicBezTo>
                <a:lnTo>
                  <a:pt x="0" y="839"/>
                </a:lnTo>
                <a:close/>
              </a:path>
            </a:pathLst>
          </a:custGeom>
          <a:solidFill>
            <a:schemeClr val="bg1">
              <a:lumMod val="75000"/>
            </a:scheme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9" name="Freeform 10"/>
          <p:cNvSpPr/>
          <p:nvPr/>
        </p:nvSpPr>
        <p:spPr bwMode="auto">
          <a:xfrm>
            <a:off x="4652435" y="4249528"/>
            <a:ext cx="3316817" cy="1772196"/>
          </a:xfrm>
          <a:custGeom>
            <a:avLst/>
            <a:gdLst>
              <a:gd name="T0" fmla="*/ 0 w 852"/>
              <a:gd name="T1" fmla="*/ 0 h 455"/>
              <a:gd name="T2" fmla="*/ 25 w 852"/>
              <a:gd name="T3" fmla="*/ 115 h 455"/>
              <a:gd name="T4" fmla="*/ 40 w 852"/>
              <a:gd name="T5" fmla="*/ 87 h 455"/>
              <a:gd name="T6" fmla="*/ 364 w 852"/>
              <a:gd name="T7" fmla="*/ 280 h 455"/>
              <a:gd name="T8" fmla="*/ 432 w 852"/>
              <a:gd name="T9" fmla="*/ 271 h 455"/>
              <a:gd name="T10" fmla="*/ 647 w 852"/>
              <a:gd name="T11" fmla="*/ 451 h 455"/>
              <a:gd name="T12" fmla="*/ 848 w 852"/>
              <a:gd name="T13" fmla="*/ 235 h 455"/>
              <a:gd name="T14" fmla="*/ 682 w 852"/>
              <a:gd name="T15" fmla="*/ 38 h 455"/>
              <a:gd name="T16" fmla="*/ 667 w 852"/>
              <a:gd name="T17" fmla="*/ 35 h 455"/>
              <a:gd name="T18" fmla="*/ 662 w 852"/>
              <a:gd name="T19" fmla="*/ 45 h 455"/>
              <a:gd name="T20" fmla="*/ 659 w 852"/>
              <a:gd name="T21" fmla="*/ 52 h 455"/>
              <a:gd name="T22" fmla="*/ 656 w 852"/>
              <a:gd name="T23" fmla="*/ 57 h 455"/>
              <a:gd name="T24" fmla="*/ 651 w 852"/>
              <a:gd name="T25" fmla="*/ 67 h 455"/>
              <a:gd name="T26" fmla="*/ 648 w 852"/>
              <a:gd name="T27" fmla="*/ 73 h 455"/>
              <a:gd name="T28" fmla="*/ 644 w 852"/>
              <a:gd name="T29" fmla="*/ 79 h 455"/>
              <a:gd name="T30" fmla="*/ 638 w 852"/>
              <a:gd name="T31" fmla="*/ 88 h 455"/>
              <a:gd name="T32" fmla="*/ 634 w 852"/>
              <a:gd name="T33" fmla="*/ 94 h 455"/>
              <a:gd name="T34" fmla="*/ 631 w 852"/>
              <a:gd name="T35" fmla="*/ 99 h 455"/>
              <a:gd name="T36" fmla="*/ 623 w 852"/>
              <a:gd name="T37" fmla="*/ 109 h 455"/>
              <a:gd name="T38" fmla="*/ 620 w 852"/>
              <a:gd name="T39" fmla="*/ 113 h 455"/>
              <a:gd name="T40" fmla="*/ 615 w 852"/>
              <a:gd name="T41" fmla="*/ 119 h 455"/>
              <a:gd name="T42" fmla="*/ 611 w 852"/>
              <a:gd name="T43" fmla="*/ 123 h 455"/>
              <a:gd name="T44" fmla="*/ 603 w 852"/>
              <a:gd name="T45" fmla="*/ 133 h 455"/>
              <a:gd name="T46" fmla="*/ 600 w 852"/>
              <a:gd name="T47" fmla="*/ 137 h 455"/>
              <a:gd name="T48" fmla="*/ 590 w 852"/>
              <a:gd name="T49" fmla="*/ 147 h 455"/>
              <a:gd name="T50" fmla="*/ 587 w 852"/>
              <a:gd name="T51" fmla="*/ 149 h 455"/>
              <a:gd name="T52" fmla="*/ 581 w 852"/>
              <a:gd name="T53" fmla="*/ 155 h 455"/>
              <a:gd name="T54" fmla="*/ 578 w 852"/>
              <a:gd name="T55" fmla="*/ 157 h 455"/>
              <a:gd name="T56" fmla="*/ 566 w 852"/>
              <a:gd name="T57" fmla="*/ 167 h 455"/>
              <a:gd name="T58" fmla="*/ 564 w 852"/>
              <a:gd name="T59" fmla="*/ 170 h 455"/>
              <a:gd name="T60" fmla="*/ 541 w 852"/>
              <a:gd name="T61" fmla="*/ 186 h 455"/>
              <a:gd name="T62" fmla="*/ 540 w 852"/>
              <a:gd name="T63" fmla="*/ 187 h 455"/>
              <a:gd name="T64" fmla="*/ 525 w 852"/>
              <a:gd name="T65" fmla="*/ 196 h 455"/>
              <a:gd name="T66" fmla="*/ 523 w 852"/>
              <a:gd name="T67" fmla="*/ 197 h 455"/>
              <a:gd name="T68" fmla="*/ 498 w 852"/>
              <a:gd name="T69" fmla="*/ 211 h 455"/>
              <a:gd name="T70" fmla="*/ 497 w 852"/>
              <a:gd name="T71" fmla="*/ 212 h 455"/>
              <a:gd name="T72" fmla="*/ 480 w 852"/>
              <a:gd name="T73" fmla="*/ 219 h 455"/>
              <a:gd name="T74" fmla="*/ 479 w 852"/>
              <a:gd name="T75" fmla="*/ 220 h 455"/>
              <a:gd name="T76" fmla="*/ 451 w 852"/>
              <a:gd name="T77" fmla="*/ 230 h 455"/>
              <a:gd name="T78" fmla="*/ 449 w 852"/>
              <a:gd name="T79" fmla="*/ 230 h 455"/>
              <a:gd name="T80" fmla="*/ 430 w 852"/>
              <a:gd name="T81" fmla="*/ 236 h 455"/>
              <a:gd name="T82" fmla="*/ 357 w 852"/>
              <a:gd name="T83" fmla="*/ 246 h 455"/>
              <a:gd name="T84" fmla="*/ 47 w 852"/>
              <a:gd name="T85" fmla="*/ 83 h 455"/>
              <a:gd name="T86" fmla="*/ 85 w 852"/>
              <a:gd name="T87" fmla="*/ 82 h 455"/>
              <a:gd name="T88" fmla="*/ 0 w 852"/>
              <a:gd name="T8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2" h="455">
                <a:moveTo>
                  <a:pt x="0" y="0"/>
                </a:moveTo>
                <a:cubicBezTo>
                  <a:pt x="25" y="115"/>
                  <a:pt x="25" y="115"/>
                  <a:pt x="25" y="115"/>
                </a:cubicBezTo>
                <a:cubicBezTo>
                  <a:pt x="40" y="87"/>
                  <a:pt x="40" y="87"/>
                  <a:pt x="40" y="87"/>
                </a:cubicBezTo>
                <a:cubicBezTo>
                  <a:pt x="98" y="205"/>
                  <a:pt x="223" y="285"/>
                  <a:pt x="364" y="280"/>
                </a:cubicBezTo>
                <a:cubicBezTo>
                  <a:pt x="387" y="279"/>
                  <a:pt x="410" y="276"/>
                  <a:pt x="432" y="271"/>
                </a:cubicBezTo>
                <a:cubicBezTo>
                  <a:pt x="447" y="376"/>
                  <a:pt x="539" y="455"/>
                  <a:pt x="647" y="451"/>
                </a:cubicBezTo>
                <a:cubicBezTo>
                  <a:pt x="762" y="447"/>
                  <a:pt x="852" y="350"/>
                  <a:pt x="848" y="235"/>
                </a:cubicBezTo>
                <a:cubicBezTo>
                  <a:pt x="845" y="137"/>
                  <a:pt x="774" y="57"/>
                  <a:pt x="682" y="38"/>
                </a:cubicBezTo>
                <a:cubicBezTo>
                  <a:pt x="677" y="37"/>
                  <a:pt x="672" y="36"/>
                  <a:pt x="667" y="35"/>
                </a:cubicBezTo>
                <a:cubicBezTo>
                  <a:pt x="665" y="38"/>
                  <a:pt x="664" y="42"/>
                  <a:pt x="662" y="45"/>
                </a:cubicBezTo>
                <a:cubicBezTo>
                  <a:pt x="661" y="47"/>
                  <a:pt x="660" y="49"/>
                  <a:pt x="659" y="52"/>
                </a:cubicBezTo>
                <a:cubicBezTo>
                  <a:pt x="658" y="53"/>
                  <a:pt x="657" y="55"/>
                  <a:pt x="656" y="57"/>
                </a:cubicBezTo>
                <a:cubicBezTo>
                  <a:pt x="655" y="61"/>
                  <a:pt x="653" y="64"/>
                  <a:pt x="651" y="67"/>
                </a:cubicBezTo>
                <a:cubicBezTo>
                  <a:pt x="650" y="69"/>
                  <a:pt x="649" y="71"/>
                  <a:pt x="648" y="73"/>
                </a:cubicBezTo>
                <a:cubicBezTo>
                  <a:pt x="646" y="75"/>
                  <a:pt x="645" y="77"/>
                  <a:pt x="644" y="79"/>
                </a:cubicBezTo>
                <a:cubicBezTo>
                  <a:pt x="642" y="82"/>
                  <a:pt x="640" y="85"/>
                  <a:pt x="638" y="88"/>
                </a:cubicBezTo>
                <a:cubicBezTo>
                  <a:pt x="637" y="90"/>
                  <a:pt x="635" y="92"/>
                  <a:pt x="634" y="94"/>
                </a:cubicBezTo>
                <a:cubicBezTo>
                  <a:pt x="633" y="96"/>
                  <a:pt x="632" y="97"/>
                  <a:pt x="631" y="99"/>
                </a:cubicBezTo>
                <a:cubicBezTo>
                  <a:pt x="628" y="102"/>
                  <a:pt x="626" y="106"/>
                  <a:pt x="623" y="109"/>
                </a:cubicBezTo>
                <a:cubicBezTo>
                  <a:pt x="622" y="110"/>
                  <a:pt x="621" y="112"/>
                  <a:pt x="620" y="113"/>
                </a:cubicBezTo>
                <a:cubicBezTo>
                  <a:pt x="618" y="115"/>
                  <a:pt x="617" y="117"/>
                  <a:pt x="615" y="119"/>
                </a:cubicBezTo>
                <a:cubicBezTo>
                  <a:pt x="614" y="121"/>
                  <a:pt x="613" y="122"/>
                  <a:pt x="611" y="123"/>
                </a:cubicBezTo>
                <a:cubicBezTo>
                  <a:pt x="609" y="127"/>
                  <a:pt x="606" y="130"/>
                  <a:pt x="603" y="133"/>
                </a:cubicBezTo>
                <a:cubicBezTo>
                  <a:pt x="602" y="134"/>
                  <a:pt x="601" y="135"/>
                  <a:pt x="600" y="137"/>
                </a:cubicBezTo>
                <a:cubicBezTo>
                  <a:pt x="596" y="140"/>
                  <a:pt x="593" y="143"/>
                  <a:pt x="590" y="147"/>
                </a:cubicBezTo>
                <a:cubicBezTo>
                  <a:pt x="589" y="147"/>
                  <a:pt x="588" y="148"/>
                  <a:pt x="587" y="149"/>
                </a:cubicBezTo>
                <a:cubicBezTo>
                  <a:pt x="585" y="151"/>
                  <a:pt x="583" y="153"/>
                  <a:pt x="581" y="155"/>
                </a:cubicBezTo>
                <a:cubicBezTo>
                  <a:pt x="580" y="156"/>
                  <a:pt x="579" y="157"/>
                  <a:pt x="578" y="157"/>
                </a:cubicBezTo>
                <a:cubicBezTo>
                  <a:pt x="574" y="161"/>
                  <a:pt x="570" y="164"/>
                  <a:pt x="566" y="167"/>
                </a:cubicBezTo>
                <a:cubicBezTo>
                  <a:pt x="566" y="168"/>
                  <a:pt x="565" y="169"/>
                  <a:pt x="564" y="170"/>
                </a:cubicBezTo>
                <a:cubicBezTo>
                  <a:pt x="556" y="175"/>
                  <a:pt x="549" y="181"/>
                  <a:pt x="541" y="186"/>
                </a:cubicBezTo>
                <a:cubicBezTo>
                  <a:pt x="541" y="186"/>
                  <a:pt x="540" y="187"/>
                  <a:pt x="540" y="187"/>
                </a:cubicBezTo>
                <a:cubicBezTo>
                  <a:pt x="535" y="190"/>
                  <a:pt x="530" y="193"/>
                  <a:pt x="525" y="196"/>
                </a:cubicBezTo>
                <a:cubicBezTo>
                  <a:pt x="525" y="197"/>
                  <a:pt x="524" y="197"/>
                  <a:pt x="523" y="197"/>
                </a:cubicBezTo>
                <a:cubicBezTo>
                  <a:pt x="515" y="202"/>
                  <a:pt x="507" y="207"/>
                  <a:pt x="498" y="211"/>
                </a:cubicBezTo>
                <a:cubicBezTo>
                  <a:pt x="497" y="211"/>
                  <a:pt x="497" y="212"/>
                  <a:pt x="497" y="212"/>
                </a:cubicBezTo>
                <a:cubicBezTo>
                  <a:pt x="491" y="214"/>
                  <a:pt x="485" y="217"/>
                  <a:pt x="480" y="219"/>
                </a:cubicBezTo>
                <a:cubicBezTo>
                  <a:pt x="479" y="219"/>
                  <a:pt x="479" y="220"/>
                  <a:pt x="479" y="220"/>
                </a:cubicBezTo>
                <a:cubicBezTo>
                  <a:pt x="470" y="223"/>
                  <a:pt x="460" y="227"/>
                  <a:pt x="451" y="230"/>
                </a:cubicBezTo>
                <a:cubicBezTo>
                  <a:pt x="450" y="230"/>
                  <a:pt x="450" y="230"/>
                  <a:pt x="449" y="230"/>
                </a:cubicBezTo>
                <a:cubicBezTo>
                  <a:pt x="443" y="232"/>
                  <a:pt x="437" y="234"/>
                  <a:pt x="430" y="236"/>
                </a:cubicBezTo>
                <a:cubicBezTo>
                  <a:pt x="407" y="242"/>
                  <a:pt x="382" y="245"/>
                  <a:pt x="357" y="246"/>
                </a:cubicBezTo>
                <a:cubicBezTo>
                  <a:pt x="227" y="251"/>
                  <a:pt x="112" y="185"/>
                  <a:pt x="47" y="83"/>
                </a:cubicBezTo>
                <a:cubicBezTo>
                  <a:pt x="85" y="82"/>
                  <a:pt x="85" y="82"/>
                  <a:pt x="85" y="82"/>
                </a:cubicBezTo>
                <a:lnTo>
                  <a:pt x="0" y="0"/>
                </a:ln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10" name="Freeform 11"/>
          <p:cNvSpPr/>
          <p:nvPr/>
        </p:nvSpPr>
        <p:spPr bwMode="auto">
          <a:xfrm>
            <a:off x="3570820" y="2708118"/>
            <a:ext cx="1782233" cy="3313605"/>
          </a:xfrm>
          <a:custGeom>
            <a:avLst/>
            <a:gdLst>
              <a:gd name="T0" fmla="*/ 458 w 458"/>
              <a:gd name="T1" fmla="*/ 0 h 851"/>
              <a:gd name="T2" fmla="*/ 342 w 458"/>
              <a:gd name="T3" fmla="*/ 25 h 851"/>
              <a:gd name="T4" fmla="*/ 371 w 458"/>
              <a:gd name="T5" fmla="*/ 40 h 851"/>
              <a:gd name="T6" fmla="*/ 176 w 458"/>
              <a:gd name="T7" fmla="*/ 362 h 851"/>
              <a:gd name="T8" fmla="*/ 185 w 458"/>
              <a:gd name="T9" fmla="*/ 431 h 851"/>
              <a:gd name="T10" fmla="*/ 4 w 458"/>
              <a:gd name="T11" fmla="*/ 645 h 851"/>
              <a:gd name="T12" fmla="*/ 219 w 458"/>
              <a:gd name="T13" fmla="*/ 847 h 851"/>
              <a:gd name="T14" fmla="*/ 417 w 458"/>
              <a:gd name="T15" fmla="*/ 682 h 851"/>
              <a:gd name="T16" fmla="*/ 420 w 458"/>
              <a:gd name="T17" fmla="*/ 667 h 851"/>
              <a:gd name="T18" fmla="*/ 410 w 458"/>
              <a:gd name="T19" fmla="*/ 662 h 851"/>
              <a:gd name="T20" fmla="*/ 403 w 458"/>
              <a:gd name="T21" fmla="*/ 659 h 851"/>
              <a:gd name="T22" fmla="*/ 398 w 458"/>
              <a:gd name="T23" fmla="*/ 656 h 851"/>
              <a:gd name="T24" fmla="*/ 387 w 458"/>
              <a:gd name="T25" fmla="*/ 651 h 851"/>
              <a:gd name="T26" fmla="*/ 382 w 458"/>
              <a:gd name="T27" fmla="*/ 647 h 851"/>
              <a:gd name="T28" fmla="*/ 376 w 458"/>
              <a:gd name="T29" fmla="*/ 644 h 851"/>
              <a:gd name="T30" fmla="*/ 367 w 458"/>
              <a:gd name="T31" fmla="*/ 638 h 851"/>
              <a:gd name="T32" fmla="*/ 361 w 458"/>
              <a:gd name="T33" fmla="*/ 634 h 851"/>
              <a:gd name="T34" fmla="*/ 356 w 458"/>
              <a:gd name="T35" fmla="*/ 630 h 851"/>
              <a:gd name="T36" fmla="*/ 346 w 458"/>
              <a:gd name="T37" fmla="*/ 623 h 851"/>
              <a:gd name="T38" fmla="*/ 342 w 458"/>
              <a:gd name="T39" fmla="*/ 619 h 851"/>
              <a:gd name="T40" fmla="*/ 336 w 458"/>
              <a:gd name="T41" fmla="*/ 614 h 851"/>
              <a:gd name="T42" fmla="*/ 332 w 458"/>
              <a:gd name="T43" fmla="*/ 611 h 851"/>
              <a:gd name="T44" fmla="*/ 322 w 458"/>
              <a:gd name="T45" fmla="*/ 602 h 851"/>
              <a:gd name="T46" fmla="*/ 318 w 458"/>
              <a:gd name="T47" fmla="*/ 599 h 851"/>
              <a:gd name="T48" fmla="*/ 309 w 458"/>
              <a:gd name="T49" fmla="*/ 589 h 851"/>
              <a:gd name="T50" fmla="*/ 306 w 458"/>
              <a:gd name="T51" fmla="*/ 586 h 851"/>
              <a:gd name="T52" fmla="*/ 300 w 458"/>
              <a:gd name="T53" fmla="*/ 580 h 851"/>
              <a:gd name="T54" fmla="*/ 298 w 458"/>
              <a:gd name="T55" fmla="*/ 577 h 851"/>
              <a:gd name="T56" fmla="*/ 288 w 458"/>
              <a:gd name="T57" fmla="*/ 566 h 851"/>
              <a:gd name="T58" fmla="*/ 286 w 458"/>
              <a:gd name="T59" fmla="*/ 563 h 851"/>
              <a:gd name="T60" fmla="*/ 269 w 458"/>
              <a:gd name="T61" fmla="*/ 541 h 851"/>
              <a:gd name="T62" fmla="*/ 268 w 458"/>
              <a:gd name="T63" fmla="*/ 539 h 851"/>
              <a:gd name="T64" fmla="*/ 259 w 458"/>
              <a:gd name="T65" fmla="*/ 524 h 851"/>
              <a:gd name="T66" fmla="*/ 258 w 458"/>
              <a:gd name="T67" fmla="*/ 522 h 851"/>
              <a:gd name="T68" fmla="*/ 244 w 458"/>
              <a:gd name="T69" fmla="*/ 497 h 851"/>
              <a:gd name="T70" fmla="*/ 244 w 458"/>
              <a:gd name="T71" fmla="*/ 496 h 851"/>
              <a:gd name="T72" fmla="*/ 236 w 458"/>
              <a:gd name="T73" fmla="*/ 479 h 851"/>
              <a:gd name="T74" fmla="*/ 236 w 458"/>
              <a:gd name="T75" fmla="*/ 478 h 851"/>
              <a:gd name="T76" fmla="*/ 226 w 458"/>
              <a:gd name="T77" fmla="*/ 450 h 851"/>
              <a:gd name="T78" fmla="*/ 225 w 458"/>
              <a:gd name="T79" fmla="*/ 448 h 851"/>
              <a:gd name="T80" fmla="*/ 220 w 458"/>
              <a:gd name="T81" fmla="*/ 429 h 851"/>
              <a:gd name="T82" fmla="*/ 210 w 458"/>
              <a:gd name="T83" fmla="*/ 356 h 851"/>
              <a:gd name="T84" fmla="*/ 375 w 458"/>
              <a:gd name="T85" fmla="*/ 47 h 851"/>
              <a:gd name="T86" fmla="*/ 376 w 458"/>
              <a:gd name="T87" fmla="*/ 85 h 851"/>
              <a:gd name="T88" fmla="*/ 458 w 458"/>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851">
                <a:moveTo>
                  <a:pt x="458" y="0"/>
                </a:moveTo>
                <a:cubicBezTo>
                  <a:pt x="342" y="25"/>
                  <a:pt x="342" y="25"/>
                  <a:pt x="342" y="25"/>
                </a:cubicBezTo>
                <a:cubicBezTo>
                  <a:pt x="371" y="40"/>
                  <a:pt x="371" y="40"/>
                  <a:pt x="371" y="40"/>
                </a:cubicBezTo>
                <a:cubicBezTo>
                  <a:pt x="252" y="98"/>
                  <a:pt x="172" y="221"/>
                  <a:pt x="176" y="362"/>
                </a:cubicBezTo>
                <a:cubicBezTo>
                  <a:pt x="177" y="386"/>
                  <a:pt x="180" y="409"/>
                  <a:pt x="185" y="431"/>
                </a:cubicBezTo>
                <a:cubicBezTo>
                  <a:pt x="80" y="445"/>
                  <a:pt x="0" y="537"/>
                  <a:pt x="4" y="645"/>
                </a:cubicBezTo>
                <a:cubicBezTo>
                  <a:pt x="7" y="760"/>
                  <a:pt x="104" y="851"/>
                  <a:pt x="219" y="847"/>
                </a:cubicBezTo>
                <a:cubicBezTo>
                  <a:pt x="317" y="844"/>
                  <a:pt x="397" y="774"/>
                  <a:pt x="417" y="682"/>
                </a:cubicBezTo>
                <a:cubicBezTo>
                  <a:pt x="418" y="677"/>
                  <a:pt x="419" y="672"/>
                  <a:pt x="420" y="667"/>
                </a:cubicBezTo>
                <a:cubicBezTo>
                  <a:pt x="416" y="665"/>
                  <a:pt x="413" y="664"/>
                  <a:pt x="410" y="662"/>
                </a:cubicBezTo>
                <a:cubicBezTo>
                  <a:pt x="408" y="661"/>
                  <a:pt x="405" y="660"/>
                  <a:pt x="403" y="659"/>
                </a:cubicBezTo>
                <a:cubicBezTo>
                  <a:pt x="401" y="658"/>
                  <a:pt x="399" y="657"/>
                  <a:pt x="398" y="656"/>
                </a:cubicBezTo>
                <a:cubicBezTo>
                  <a:pt x="394" y="654"/>
                  <a:pt x="391" y="652"/>
                  <a:pt x="387" y="651"/>
                </a:cubicBezTo>
                <a:cubicBezTo>
                  <a:pt x="386" y="650"/>
                  <a:pt x="384" y="649"/>
                  <a:pt x="382" y="647"/>
                </a:cubicBezTo>
                <a:cubicBezTo>
                  <a:pt x="380" y="646"/>
                  <a:pt x="378" y="645"/>
                  <a:pt x="376" y="644"/>
                </a:cubicBezTo>
                <a:cubicBezTo>
                  <a:pt x="373" y="642"/>
                  <a:pt x="370" y="640"/>
                  <a:pt x="367" y="638"/>
                </a:cubicBezTo>
                <a:cubicBezTo>
                  <a:pt x="365" y="636"/>
                  <a:pt x="363" y="635"/>
                  <a:pt x="361" y="634"/>
                </a:cubicBezTo>
                <a:cubicBezTo>
                  <a:pt x="359" y="632"/>
                  <a:pt x="357" y="631"/>
                  <a:pt x="356" y="630"/>
                </a:cubicBezTo>
                <a:cubicBezTo>
                  <a:pt x="353" y="628"/>
                  <a:pt x="349" y="625"/>
                  <a:pt x="346" y="623"/>
                </a:cubicBezTo>
                <a:cubicBezTo>
                  <a:pt x="345" y="622"/>
                  <a:pt x="343" y="621"/>
                  <a:pt x="342" y="619"/>
                </a:cubicBezTo>
                <a:cubicBezTo>
                  <a:pt x="340" y="618"/>
                  <a:pt x="338" y="616"/>
                  <a:pt x="336" y="614"/>
                </a:cubicBezTo>
                <a:cubicBezTo>
                  <a:pt x="334" y="613"/>
                  <a:pt x="333" y="612"/>
                  <a:pt x="332" y="611"/>
                </a:cubicBezTo>
                <a:cubicBezTo>
                  <a:pt x="328" y="608"/>
                  <a:pt x="325" y="605"/>
                  <a:pt x="322" y="602"/>
                </a:cubicBezTo>
                <a:cubicBezTo>
                  <a:pt x="321" y="601"/>
                  <a:pt x="320" y="600"/>
                  <a:pt x="318" y="599"/>
                </a:cubicBezTo>
                <a:cubicBezTo>
                  <a:pt x="315" y="596"/>
                  <a:pt x="312" y="593"/>
                  <a:pt x="309" y="589"/>
                </a:cubicBezTo>
                <a:cubicBezTo>
                  <a:pt x="308" y="588"/>
                  <a:pt x="307" y="587"/>
                  <a:pt x="306" y="586"/>
                </a:cubicBezTo>
                <a:cubicBezTo>
                  <a:pt x="304" y="584"/>
                  <a:pt x="302" y="582"/>
                  <a:pt x="300" y="580"/>
                </a:cubicBezTo>
                <a:cubicBezTo>
                  <a:pt x="299" y="579"/>
                  <a:pt x="298" y="578"/>
                  <a:pt x="298" y="577"/>
                </a:cubicBezTo>
                <a:cubicBezTo>
                  <a:pt x="294" y="574"/>
                  <a:pt x="291" y="570"/>
                  <a:pt x="288" y="566"/>
                </a:cubicBezTo>
                <a:cubicBezTo>
                  <a:pt x="287" y="565"/>
                  <a:pt x="286" y="564"/>
                  <a:pt x="286" y="563"/>
                </a:cubicBezTo>
                <a:cubicBezTo>
                  <a:pt x="280" y="556"/>
                  <a:pt x="274" y="548"/>
                  <a:pt x="269" y="541"/>
                </a:cubicBezTo>
                <a:cubicBezTo>
                  <a:pt x="269" y="540"/>
                  <a:pt x="268" y="539"/>
                  <a:pt x="268" y="539"/>
                </a:cubicBezTo>
                <a:cubicBezTo>
                  <a:pt x="265" y="534"/>
                  <a:pt x="262" y="529"/>
                  <a:pt x="259" y="524"/>
                </a:cubicBezTo>
                <a:cubicBezTo>
                  <a:pt x="259" y="524"/>
                  <a:pt x="258" y="523"/>
                  <a:pt x="258" y="522"/>
                </a:cubicBezTo>
                <a:cubicBezTo>
                  <a:pt x="253" y="514"/>
                  <a:pt x="249" y="506"/>
                  <a:pt x="244" y="497"/>
                </a:cubicBezTo>
                <a:cubicBezTo>
                  <a:pt x="244" y="497"/>
                  <a:pt x="244" y="496"/>
                  <a:pt x="244" y="496"/>
                </a:cubicBezTo>
                <a:cubicBezTo>
                  <a:pt x="241" y="490"/>
                  <a:pt x="239" y="484"/>
                  <a:pt x="236" y="479"/>
                </a:cubicBezTo>
                <a:cubicBezTo>
                  <a:pt x="236" y="478"/>
                  <a:pt x="236" y="478"/>
                  <a:pt x="236" y="478"/>
                </a:cubicBezTo>
                <a:cubicBezTo>
                  <a:pt x="232" y="469"/>
                  <a:pt x="229" y="459"/>
                  <a:pt x="226" y="450"/>
                </a:cubicBezTo>
                <a:cubicBezTo>
                  <a:pt x="226" y="449"/>
                  <a:pt x="226" y="449"/>
                  <a:pt x="225" y="448"/>
                </a:cubicBezTo>
                <a:cubicBezTo>
                  <a:pt x="223" y="442"/>
                  <a:pt x="222" y="436"/>
                  <a:pt x="220" y="429"/>
                </a:cubicBezTo>
                <a:cubicBezTo>
                  <a:pt x="214" y="406"/>
                  <a:pt x="211" y="381"/>
                  <a:pt x="210" y="356"/>
                </a:cubicBezTo>
                <a:cubicBezTo>
                  <a:pt x="206" y="226"/>
                  <a:pt x="272" y="111"/>
                  <a:pt x="375" y="47"/>
                </a:cubicBezTo>
                <a:cubicBezTo>
                  <a:pt x="376" y="85"/>
                  <a:pt x="376" y="85"/>
                  <a:pt x="376" y="85"/>
                </a:cubicBezTo>
                <a:lnTo>
                  <a:pt x="458" y="0"/>
                </a:lnTo>
                <a:close/>
              </a:path>
            </a:pathLst>
          </a:custGeom>
          <a:solidFill>
            <a:schemeClr val="bg1">
              <a:lumMod val="75000"/>
            </a:scheme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11" name="Oval 12"/>
          <p:cNvSpPr>
            <a:spLocks noChangeArrowheads="1"/>
          </p:cNvSpPr>
          <p:nvPr/>
        </p:nvSpPr>
        <p:spPr bwMode="auto">
          <a:xfrm>
            <a:off x="4995334" y="3076532"/>
            <a:ext cx="1432984" cy="1433425"/>
          </a:xfrm>
          <a:prstGeom prst="ellipse">
            <a:avLst/>
          </a:prstGeom>
          <a:solidFill>
            <a:srgbClr val="FFFFFF">
              <a:lumMod val="85000"/>
            </a:srgb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12" name="Freeform 13"/>
          <p:cNvSpPr>
            <a:spLocks noEditPoints="1"/>
          </p:cNvSpPr>
          <p:nvPr/>
        </p:nvSpPr>
        <p:spPr bwMode="auto">
          <a:xfrm>
            <a:off x="7018867" y="4937654"/>
            <a:ext cx="355600" cy="400175"/>
          </a:xfrm>
          <a:custGeom>
            <a:avLst/>
            <a:gdLst>
              <a:gd name="T0" fmla="*/ 85 w 91"/>
              <a:gd name="T1" fmla="*/ 0 h 103"/>
              <a:gd name="T2" fmla="*/ 7 w 91"/>
              <a:gd name="T3" fmla="*/ 0 h 103"/>
              <a:gd name="T4" fmla="*/ 0 w 91"/>
              <a:gd name="T5" fmla="*/ 6 h 103"/>
              <a:gd name="T6" fmla="*/ 0 w 91"/>
              <a:gd name="T7" fmla="*/ 97 h 103"/>
              <a:gd name="T8" fmla="*/ 7 w 91"/>
              <a:gd name="T9" fmla="*/ 103 h 103"/>
              <a:gd name="T10" fmla="*/ 85 w 91"/>
              <a:gd name="T11" fmla="*/ 103 h 103"/>
              <a:gd name="T12" fmla="*/ 91 w 91"/>
              <a:gd name="T13" fmla="*/ 97 h 103"/>
              <a:gd name="T14" fmla="*/ 91 w 91"/>
              <a:gd name="T15" fmla="*/ 6 h 103"/>
              <a:gd name="T16" fmla="*/ 85 w 91"/>
              <a:gd name="T17" fmla="*/ 0 h 103"/>
              <a:gd name="T18" fmla="*/ 13 w 91"/>
              <a:gd name="T19" fmla="*/ 6 h 103"/>
              <a:gd name="T20" fmla="*/ 20 w 91"/>
              <a:gd name="T21" fmla="*/ 13 h 103"/>
              <a:gd name="T22" fmla="*/ 13 w 91"/>
              <a:gd name="T23" fmla="*/ 19 h 103"/>
              <a:gd name="T24" fmla="*/ 7 w 91"/>
              <a:gd name="T25" fmla="*/ 13 h 103"/>
              <a:gd name="T26" fmla="*/ 13 w 91"/>
              <a:gd name="T27" fmla="*/ 6 h 103"/>
              <a:gd name="T28" fmla="*/ 85 w 91"/>
              <a:gd name="T29" fmla="*/ 97 h 103"/>
              <a:gd name="T30" fmla="*/ 7 w 91"/>
              <a:gd name="T31" fmla="*/ 97 h 103"/>
              <a:gd name="T32" fmla="*/ 7 w 91"/>
              <a:gd name="T33" fmla="*/ 26 h 103"/>
              <a:gd name="T34" fmla="*/ 85 w 91"/>
              <a:gd name="T35" fmla="*/ 26 h 103"/>
              <a:gd name="T36" fmla="*/ 85 w 91"/>
              <a:gd name="T37" fmla="*/ 97 h 103"/>
              <a:gd name="T38" fmla="*/ 78 w 91"/>
              <a:gd name="T39" fmla="*/ 19 h 103"/>
              <a:gd name="T40" fmla="*/ 72 w 91"/>
              <a:gd name="T41" fmla="*/ 13 h 103"/>
              <a:gd name="T42" fmla="*/ 78 w 91"/>
              <a:gd name="T43" fmla="*/ 6 h 103"/>
              <a:gd name="T44" fmla="*/ 85 w 91"/>
              <a:gd name="T45" fmla="*/ 13 h 103"/>
              <a:gd name="T46" fmla="*/ 78 w 91"/>
              <a:gd name="T47" fmla="*/ 19 h 103"/>
              <a:gd name="T48" fmla="*/ 13 w 91"/>
              <a:gd name="T49" fmla="*/ 42 h 103"/>
              <a:gd name="T50" fmla="*/ 17 w 91"/>
              <a:gd name="T51" fmla="*/ 39 h 103"/>
              <a:gd name="T52" fmla="*/ 75 w 91"/>
              <a:gd name="T53" fmla="*/ 39 h 103"/>
              <a:gd name="T54" fmla="*/ 78 w 91"/>
              <a:gd name="T55" fmla="*/ 42 h 103"/>
              <a:gd name="T56" fmla="*/ 75 w 91"/>
              <a:gd name="T57" fmla="*/ 45 h 103"/>
              <a:gd name="T58" fmla="*/ 17 w 91"/>
              <a:gd name="T59" fmla="*/ 45 h 103"/>
              <a:gd name="T60" fmla="*/ 13 w 91"/>
              <a:gd name="T61" fmla="*/ 42 h 103"/>
              <a:gd name="T62" fmla="*/ 13 w 91"/>
              <a:gd name="T63" fmla="*/ 61 h 103"/>
              <a:gd name="T64" fmla="*/ 17 w 91"/>
              <a:gd name="T65" fmla="*/ 58 h 103"/>
              <a:gd name="T66" fmla="*/ 75 w 91"/>
              <a:gd name="T67" fmla="*/ 58 h 103"/>
              <a:gd name="T68" fmla="*/ 78 w 91"/>
              <a:gd name="T69" fmla="*/ 61 h 103"/>
              <a:gd name="T70" fmla="*/ 75 w 91"/>
              <a:gd name="T71" fmla="*/ 65 h 103"/>
              <a:gd name="T72" fmla="*/ 17 w 91"/>
              <a:gd name="T73" fmla="*/ 65 h 103"/>
              <a:gd name="T74" fmla="*/ 13 w 91"/>
              <a:gd name="T75" fmla="*/ 61 h 103"/>
              <a:gd name="T76" fmla="*/ 13 w 91"/>
              <a:gd name="T77" fmla="*/ 81 h 103"/>
              <a:gd name="T78" fmla="*/ 17 w 91"/>
              <a:gd name="T79" fmla="*/ 77 h 103"/>
              <a:gd name="T80" fmla="*/ 75 w 91"/>
              <a:gd name="T81" fmla="*/ 77 h 103"/>
              <a:gd name="T82" fmla="*/ 78 w 91"/>
              <a:gd name="T83" fmla="*/ 81 h 103"/>
              <a:gd name="T84" fmla="*/ 75 w 91"/>
              <a:gd name="T85" fmla="*/ 84 h 103"/>
              <a:gd name="T86" fmla="*/ 17 w 91"/>
              <a:gd name="T87" fmla="*/ 84 h 103"/>
              <a:gd name="T88" fmla="*/ 13 w 91"/>
              <a:gd name="T89"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 h="103">
                <a:moveTo>
                  <a:pt x="85" y="0"/>
                </a:moveTo>
                <a:cubicBezTo>
                  <a:pt x="7" y="0"/>
                  <a:pt x="7" y="0"/>
                  <a:pt x="7" y="0"/>
                </a:cubicBezTo>
                <a:cubicBezTo>
                  <a:pt x="3" y="0"/>
                  <a:pt x="0" y="3"/>
                  <a:pt x="0" y="6"/>
                </a:cubicBezTo>
                <a:cubicBezTo>
                  <a:pt x="0" y="97"/>
                  <a:pt x="0" y="97"/>
                  <a:pt x="0" y="97"/>
                </a:cubicBezTo>
                <a:cubicBezTo>
                  <a:pt x="0" y="100"/>
                  <a:pt x="3" y="103"/>
                  <a:pt x="7" y="103"/>
                </a:cubicBezTo>
                <a:cubicBezTo>
                  <a:pt x="85" y="103"/>
                  <a:pt x="85" y="103"/>
                  <a:pt x="85" y="103"/>
                </a:cubicBezTo>
                <a:cubicBezTo>
                  <a:pt x="88" y="103"/>
                  <a:pt x="91" y="100"/>
                  <a:pt x="91" y="97"/>
                </a:cubicBezTo>
                <a:cubicBezTo>
                  <a:pt x="91" y="6"/>
                  <a:pt x="91" y="6"/>
                  <a:pt x="91" y="6"/>
                </a:cubicBezTo>
                <a:cubicBezTo>
                  <a:pt x="91" y="3"/>
                  <a:pt x="88" y="0"/>
                  <a:pt x="85" y="0"/>
                </a:cubicBezTo>
                <a:close/>
                <a:moveTo>
                  <a:pt x="13" y="6"/>
                </a:moveTo>
                <a:cubicBezTo>
                  <a:pt x="17" y="6"/>
                  <a:pt x="20" y="9"/>
                  <a:pt x="20" y="13"/>
                </a:cubicBezTo>
                <a:cubicBezTo>
                  <a:pt x="20" y="16"/>
                  <a:pt x="17" y="19"/>
                  <a:pt x="13" y="19"/>
                </a:cubicBezTo>
                <a:cubicBezTo>
                  <a:pt x="10" y="19"/>
                  <a:pt x="7" y="16"/>
                  <a:pt x="7" y="13"/>
                </a:cubicBezTo>
                <a:cubicBezTo>
                  <a:pt x="7" y="9"/>
                  <a:pt x="10" y="6"/>
                  <a:pt x="13" y="6"/>
                </a:cubicBezTo>
                <a:close/>
                <a:moveTo>
                  <a:pt x="85" y="97"/>
                </a:moveTo>
                <a:cubicBezTo>
                  <a:pt x="7" y="97"/>
                  <a:pt x="7" y="97"/>
                  <a:pt x="7" y="97"/>
                </a:cubicBezTo>
                <a:cubicBezTo>
                  <a:pt x="7" y="26"/>
                  <a:pt x="7" y="26"/>
                  <a:pt x="7" y="26"/>
                </a:cubicBezTo>
                <a:cubicBezTo>
                  <a:pt x="85" y="26"/>
                  <a:pt x="85" y="26"/>
                  <a:pt x="85" y="26"/>
                </a:cubicBezTo>
                <a:lnTo>
                  <a:pt x="85" y="97"/>
                </a:lnTo>
                <a:close/>
                <a:moveTo>
                  <a:pt x="78" y="19"/>
                </a:moveTo>
                <a:cubicBezTo>
                  <a:pt x="75" y="19"/>
                  <a:pt x="72" y="16"/>
                  <a:pt x="72" y="13"/>
                </a:cubicBezTo>
                <a:cubicBezTo>
                  <a:pt x="72" y="9"/>
                  <a:pt x="75" y="6"/>
                  <a:pt x="78" y="6"/>
                </a:cubicBezTo>
                <a:cubicBezTo>
                  <a:pt x="82" y="6"/>
                  <a:pt x="85" y="9"/>
                  <a:pt x="85" y="13"/>
                </a:cubicBezTo>
                <a:cubicBezTo>
                  <a:pt x="85" y="16"/>
                  <a:pt x="82" y="19"/>
                  <a:pt x="78" y="19"/>
                </a:cubicBezTo>
                <a:close/>
                <a:moveTo>
                  <a:pt x="13" y="42"/>
                </a:moveTo>
                <a:cubicBezTo>
                  <a:pt x="13" y="40"/>
                  <a:pt x="15" y="39"/>
                  <a:pt x="17" y="39"/>
                </a:cubicBezTo>
                <a:cubicBezTo>
                  <a:pt x="75" y="39"/>
                  <a:pt x="75" y="39"/>
                  <a:pt x="75" y="39"/>
                </a:cubicBezTo>
                <a:cubicBezTo>
                  <a:pt x="77" y="39"/>
                  <a:pt x="78" y="40"/>
                  <a:pt x="78" y="42"/>
                </a:cubicBezTo>
                <a:cubicBezTo>
                  <a:pt x="78" y="44"/>
                  <a:pt x="77" y="45"/>
                  <a:pt x="75" y="45"/>
                </a:cubicBezTo>
                <a:cubicBezTo>
                  <a:pt x="17" y="45"/>
                  <a:pt x="17" y="45"/>
                  <a:pt x="17" y="45"/>
                </a:cubicBezTo>
                <a:cubicBezTo>
                  <a:pt x="15" y="45"/>
                  <a:pt x="13" y="44"/>
                  <a:pt x="13" y="42"/>
                </a:cubicBezTo>
                <a:close/>
                <a:moveTo>
                  <a:pt x="13" y="61"/>
                </a:moveTo>
                <a:cubicBezTo>
                  <a:pt x="13" y="59"/>
                  <a:pt x="15" y="58"/>
                  <a:pt x="17" y="58"/>
                </a:cubicBezTo>
                <a:cubicBezTo>
                  <a:pt x="75" y="58"/>
                  <a:pt x="75" y="58"/>
                  <a:pt x="75" y="58"/>
                </a:cubicBezTo>
                <a:cubicBezTo>
                  <a:pt x="77" y="58"/>
                  <a:pt x="78" y="59"/>
                  <a:pt x="78" y="61"/>
                </a:cubicBezTo>
                <a:cubicBezTo>
                  <a:pt x="78" y="63"/>
                  <a:pt x="77" y="65"/>
                  <a:pt x="75" y="65"/>
                </a:cubicBezTo>
                <a:cubicBezTo>
                  <a:pt x="17" y="65"/>
                  <a:pt x="17" y="65"/>
                  <a:pt x="17" y="65"/>
                </a:cubicBezTo>
                <a:cubicBezTo>
                  <a:pt x="15" y="65"/>
                  <a:pt x="13" y="63"/>
                  <a:pt x="13" y="61"/>
                </a:cubicBezTo>
                <a:close/>
                <a:moveTo>
                  <a:pt x="13" y="81"/>
                </a:moveTo>
                <a:cubicBezTo>
                  <a:pt x="13" y="79"/>
                  <a:pt x="15" y="77"/>
                  <a:pt x="17" y="77"/>
                </a:cubicBezTo>
                <a:cubicBezTo>
                  <a:pt x="75" y="77"/>
                  <a:pt x="75" y="77"/>
                  <a:pt x="75" y="77"/>
                </a:cubicBezTo>
                <a:cubicBezTo>
                  <a:pt x="77" y="77"/>
                  <a:pt x="78" y="79"/>
                  <a:pt x="78" y="81"/>
                </a:cubicBezTo>
                <a:cubicBezTo>
                  <a:pt x="78" y="82"/>
                  <a:pt x="77" y="84"/>
                  <a:pt x="75" y="84"/>
                </a:cubicBezTo>
                <a:cubicBezTo>
                  <a:pt x="17" y="84"/>
                  <a:pt x="17" y="84"/>
                  <a:pt x="17" y="84"/>
                </a:cubicBezTo>
                <a:cubicBezTo>
                  <a:pt x="15" y="84"/>
                  <a:pt x="13" y="82"/>
                  <a:pt x="13" y="81"/>
                </a:cubicBezTo>
                <a:close/>
              </a:path>
            </a:pathLst>
          </a:custGeom>
          <a:solidFill>
            <a:srgbClr val="F8F8F8"/>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13" name="Freeform 14"/>
          <p:cNvSpPr/>
          <p:nvPr/>
        </p:nvSpPr>
        <p:spPr bwMode="auto">
          <a:xfrm>
            <a:off x="7082369" y="1859071"/>
            <a:ext cx="359833" cy="389587"/>
          </a:xfrm>
          <a:custGeom>
            <a:avLst/>
            <a:gdLst>
              <a:gd name="T0" fmla="*/ 4 w 92"/>
              <a:gd name="T1" fmla="*/ 100 h 100"/>
              <a:gd name="T2" fmla="*/ 1 w 92"/>
              <a:gd name="T3" fmla="*/ 100 h 100"/>
              <a:gd name="T4" fmla="*/ 0 w 92"/>
              <a:gd name="T5" fmla="*/ 97 h 100"/>
              <a:gd name="T6" fmla="*/ 5 w 92"/>
              <a:gd name="T7" fmla="*/ 56 h 100"/>
              <a:gd name="T8" fmla="*/ 6 w 92"/>
              <a:gd name="T9" fmla="*/ 54 h 100"/>
              <a:gd name="T10" fmla="*/ 56 w 92"/>
              <a:gd name="T11" fmla="*/ 3 h 100"/>
              <a:gd name="T12" fmla="*/ 70 w 92"/>
              <a:gd name="T13" fmla="*/ 3 h 100"/>
              <a:gd name="T14" fmla="*/ 88 w 92"/>
              <a:gd name="T15" fmla="*/ 22 h 100"/>
              <a:gd name="T16" fmla="*/ 88 w 92"/>
              <a:gd name="T17" fmla="*/ 35 h 100"/>
              <a:gd name="T18" fmla="*/ 52 w 92"/>
              <a:gd name="T19" fmla="*/ 72 h 100"/>
              <a:gd name="T20" fmla="*/ 49 w 92"/>
              <a:gd name="T21" fmla="*/ 73 h 100"/>
              <a:gd name="T22" fmla="*/ 31 w 92"/>
              <a:gd name="T23" fmla="*/ 73 h 100"/>
              <a:gd name="T24" fmla="*/ 28 w 92"/>
              <a:gd name="T25" fmla="*/ 70 h 100"/>
              <a:gd name="T26" fmla="*/ 28 w 92"/>
              <a:gd name="T27" fmla="*/ 51 h 100"/>
              <a:gd name="T28" fmla="*/ 29 w 92"/>
              <a:gd name="T29" fmla="*/ 49 h 100"/>
              <a:gd name="T30" fmla="*/ 56 w 92"/>
              <a:gd name="T31" fmla="*/ 22 h 100"/>
              <a:gd name="T32" fmla="*/ 61 w 92"/>
              <a:gd name="T33" fmla="*/ 22 h 100"/>
              <a:gd name="T34" fmla="*/ 61 w 92"/>
              <a:gd name="T35" fmla="*/ 26 h 100"/>
              <a:gd name="T36" fmla="*/ 34 w 92"/>
              <a:gd name="T37" fmla="*/ 53 h 100"/>
              <a:gd name="T38" fmla="*/ 34 w 92"/>
              <a:gd name="T39" fmla="*/ 67 h 100"/>
              <a:gd name="T40" fmla="*/ 48 w 92"/>
              <a:gd name="T41" fmla="*/ 67 h 100"/>
              <a:gd name="T42" fmla="*/ 84 w 92"/>
              <a:gd name="T43" fmla="*/ 31 h 100"/>
              <a:gd name="T44" fmla="*/ 84 w 92"/>
              <a:gd name="T45" fmla="*/ 26 h 100"/>
              <a:gd name="T46" fmla="*/ 65 w 92"/>
              <a:gd name="T47" fmla="*/ 8 h 100"/>
              <a:gd name="T48" fmla="*/ 61 w 92"/>
              <a:gd name="T49" fmla="*/ 8 h 100"/>
              <a:gd name="T50" fmla="*/ 11 w 92"/>
              <a:gd name="T51" fmla="*/ 58 h 100"/>
              <a:gd name="T52" fmla="*/ 7 w 92"/>
              <a:gd name="T53" fmla="*/ 94 h 100"/>
              <a:gd name="T54" fmla="*/ 43 w 92"/>
              <a:gd name="T55" fmla="*/ 90 h 100"/>
              <a:gd name="T56" fmla="*/ 84 w 92"/>
              <a:gd name="T57" fmla="*/ 49 h 100"/>
              <a:gd name="T58" fmla="*/ 88 w 92"/>
              <a:gd name="T59" fmla="*/ 49 h 100"/>
              <a:gd name="T60" fmla="*/ 88 w 92"/>
              <a:gd name="T61" fmla="*/ 54 h 100"/>
              <a:gd name="T62" fmla="*/ 47 w 92"/>
              <a:gd name="T63" fmla="*/ 95 h 100"/>
              <a:gd name="T64" fmla="*/ 45 w 92"/>
              <a:gd name="T65" fmla="*/ 96 h 100"/>
              <a:gd name="T66" fmla="*/ 4 w 92"/>
              <a:gd name="T67" fmla="*/ 100 h 100"/>
              <a:gd name="T68" fmla="*/ 4 w 92"/>
              <a:gd name="T6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00">
                <a:moveTo>
                  <a:pt x="4" y="100"/>
                </a:moveTo>
                <a:cubicBezTo>
                  <a:pt x="3" y="100"/>
                  <a:pt x="2" y="100"/>
                  <a:pt x="1" y="100"/>
                </a:cubicBezTo>
                <a:cubicBezTo>
                  <a:pt x="1" y="99"/>
                  <a:pt x="0" y="98"/>
                  <a:pt x="0" y="97"/>
                </a:cubicBezTo>
                <a:cubicBezTo>
                  <a:pt x="5" y="56"/>
                  <a:pt x="5" y="56"/>
                  <a:pt x="5" y="56"/>
                </a:cubicBezTo>
                <a:cubicBezTo>
                  <a:pt x="5" y="55"/>
                  <a:pt x="5" y="54"/>
                  <a:pt x="6" y="54"/>
                </a:cubicBezTo>
                <a:cubicBezTo>
                  <a:pt x="56" y="3"/>
                  <a:pt x="56" y="3"/>
                  <a:pt x="56" y="3"/>
                </a:cubicBezTo>
                <a:cubicBezTo>
                  <a:pt x="60" y="0"/>
                  <a:pt x="66" y="0"/>
                  <a:pt x="70" y="3"/>
                </a:cubicBezTo>
                <a:cubicBezTo>
                  <a:pt x="88" y="22"/>
                  <a:pt x="88" y="22"/>
                  <a:pt x="88" y="22"/>
                </a:cubicBezTo>
                <a:cubicBezTo>
                  <a:pt x="92" y="25"/>
                  <a:pt x="92" y="32"/>
                  <a:pt x="88" y="35"/>
                </a:cubicBezTo>
                <a:cubicBezTo>
                  <a:pt x="52" y="72"/>
                  <a:pt x="52" y="72"/>
                  <a:pt x="52" y="72"/>
                </a:cubicBezTo>
                <a:cubicBezTo>
                  <a:pt x="51" y="73"/>
                  <a:pt x="50" y="73"/>
                  <a:pt x="49" y="73"/>
                </a:cubicBezTo>
                <a:cubicBezTo>
                  <a:pt x="31" y="73"/>
                  <a:pt x="31" y="73"/>
                  <a:pt x="31" y="73"/>
                </a:cubicBezTo>
                <a:cubicBezTo>
                  <a:pt x="29" y="73"/>
                  <a:pt x="28" y="72"/>
                  <a:pt x="28" y="70"/>
                </a:cubicBezTo>
                <a:cubicBezTo>
                  <a:pt x="28" y="51"/>
                  <a:pt x="28" y="51"/>
                  <a:pt x="28" y="51"/>
                </a:cubicBezTo>
                <a:cubicBezTo>
                  <a:pt x="28" y="51"/>
                  <a:pt x="28" y="50"/>
                  <a:pt x="29" y="49"/>
                </a:cubicBezTo>
                <a:cubicBezTo>
                  <a:pt x="56" y="22"/>
                  <a:pt x="56" y="22"/>
                  <a:pt x="56" y="22"/>
                </a:cubicBezTo>
                <a:cubicBezTo>
                  <a:pt x="58" y="20"/>
                  <a:pt x="60" y="20"/>
                  <a:pt x="61" y="22"/>
                </a:cubicBezTo>
                <a:cubicBezTo>
                  <a:pt x="62" y="23"/>
                  <a:pt x="62" y="25"/>
                  <a:pt x="61" y="26"/>
                </a:cubicBezTo>
                <a:cubicBezTo>
                  <a:pt x="34" y="53"/>
                  <a:pt x="34" y="53"/>
                  <a:pt x="34" y="53"/>
                </a:cubicBezTo>
                <a:cubicBezTo>
                  <a:pt x="34" y="67"/>
                  <a:pt x="34" y="67"/>
                  <a:pt x="34" y="67"/>
                </a:cubicBezTo>
                <a:cubicBezTo>
                  <a:pt x="48" y="67"/>
                  <a:pt x="48" y="67"/>
                  <a:pt x="48" y="67"/>
                </a:cubicBezTo>
                <a:cubicBezTo>
                  <a:pt x="84" y="31"/>
                  <a:pt x="84" y="31"/>
                  <a:pt x="84" y="31"/>
                </a:cubicBezTo>
                <a:cubicBezTo>
                  <a:pt x="85" y="30"/>
                  <a:pt x="85" y="28"/>
                  <a:pt x="84" y="26"/>
                </a:cubicBezTo>
                <a:cubicBezTo>
                  <a:pt x="65" y="8"/>
                  <a:pt x="65" y="8"/>
                  <a:pt x="65" y="8"/>
                </a:cubicBezTo>
                <a:cubicBezTo>
                  <a:pt x="64" y="7"/>
                  <a:pt x="62" y="7"/>
                  <a:pt x="61" y="8"/>
                </a:cubicBezTo>
                <a:cubicBezTo>
                  <a:pt x="11" y="58"/>
                  <a:pt x="11" y="58"/>
                  <a:pt x="11" y="58"/>
                </a:cubicBezTo>
                <a:cubicBezTo>
                  <a:pt x="7" y="94"/>
                  <a:pt x="7" y="94"/>
                  <a:pt x="7" y="94"/>
                </a:cubicBezTo>
                <a:cubicBezTo>
                  <a:pt x="43" y="90"/>
                  <a:pt x="43" y="90"/>
                  <a:pt x="43" y="90"/>
                </a:cubicBezTo>
                <a:cubicBezTo>
                  <a:pt x="84" y="49"/>
                  <a:pt x="84" y="49"/>
                  <a:pt x="84" y="49"/>
                </a:cubicBezTo>
                <a:cubicBezTo>
                  <a:pt x="85" y="48"/>
                  <a:pt x="87" y="48"/>
                  <a:pt x="88" y="49"/>
                </a:cubicBezTo>
                <a:cubicBezTo>
                  <a:pt x="90" y="50"/>
                  <a:pt x="90" y="52"/>
                  <a:pt x="88" y="54"/>
                </a:cubicBezTo>
                <a:cubicBezTo>
                  <a:pt x="47" y="95"/>
                  <a:pt x="47" y="95"/>
                  <a:pt x="47" y="95"/>
                </a:cubicBezTo>
                <a:cubicBezTo>
                  <a:pt x="47" y="95"/>
                  <a:pt x="46" y="96"/>
                  <a:pt x="45" y="96"/>
                </a:cubicBezTo>
                <a:cubicBezTo>
                  <a:pt x="4" y="100"/>
                  <a:pt x="4" y="100"/>
                  <a:pt x="4" y="100"/>
                </a:cubicBezTo>
                <a:cubicBezTo>
                  <a:pt x="4" y="100"/>
                  <a:pt x="4" y="100"/>
                  <a:pt x="4" y="100"/>
                </a:cubicBezTo>
                <a:close/>
              </a:path>
            </a:pathLst>
          </a:custGeom>
          <a:solidFill>
            <a:srgbClr val="F8F8F8"/>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14" name="Freeform 15"/>
          <p:cNvSpPr>
            <a:spLocks noEditPoints="1"/>
          </p:cNvSpPr>
          <p:nvPr/>
        </p:nvSpPr>
        <p:spPr bwMode="auto">
          <a:xfrm>
            <a:off x="4119034" y="4901660"/>
            <a:ext cx="408517" cy="404408"/>
          </a:xfrm>
          <a:custGeom>
            <a:avLst/>
            <a:gdLst>
              <a:gd name="T0" fmla="*/ 101 w 105"/>
              <a:gd name="T1" fmla="*/ 4 h 104"/>
              <a:gd name="T2" fmla="*/ 101 w 105"/>
              <a:gd name="T3" fmla="*/ 17 h 104"/>
              <a:gd name="T4" fmla="*/ 96 w 105"/>
              <a:gd name="T5" fmla="*/ 22 h 104"/>
              <a:gd name="T6" fmla="*/ 82 w 105"/>
              <a:gd name="T7" fmla="*/ 8 h 104"/>
              <a:gd name="T8" fmla="*/ 87 w 105"/>
              <a:gd name="T9" fmla="*/ 4 h 104"/>
              <a:gd name="T10" fmla="*/ 101 w 105"/>
              <a:gd name="T11" fmla="*/ 4 h 104"/>
              <a:gd name="T12" fmla="*/ 32 w 105"/>
              <a:gd name="T13" fmla="*/ 59 h 104"/>
              <a:gd name="T14" fmla="*/ 28 w 105"/>
              <a:gd name="T15" fmla="*/ 77 h 104"/>
              <a:gd name="T16" fmla="*/ 46 w 105"/>
              <a:gd name="T17" fmla="*/ 72 h 104"/>
              <a:gd name="T18" fmla="*/ 92 w 105"/>
              <a:gd name="T19" fmla="*/ 26 h 104"/>
              <a:gd name="T20" fmla="*/ 78 w 105"/>
              <a:gd name="T21" fmla="*/ 13 h 104"/>
              <a:gd name="T22" fmla="*/ 32 w 105"/>
              <a:gd name="T23" fmla="*/ 59 h 104"/>
              <a:gd name="T24" fmla="*/ 78 w 105"/>
              <a:gd name="T25" fmla="*/ 50 h 104"/>
              <a:gd name="T26" fmla="*/ 78 w 105"/>
              <a:gd name="T27" fmla="*/ 91 h 104"/>
              <a:gd name="T28" fmla="*/ 13 w 105"/>
              <a:gd name="T29" fmla="*/ 91 h 104"/>
              <a:gd name="T30" fmla="*/ 13 w 105"/>
              <a:gd name="T31" fmla="*/ 27 h 104"/>
              <a:gd name="T32" fmla="*/ 55 w 105"/>
              <a:gd name="T33" fmla="*/ 27 h 104"/>
              <a:gd name="T34" fmla="*/ 68 w 105"/>
              <a:gd name="T35" fmla="*/ 14 h 104"/>
              <a:gd name="T36" fmla="*/ 0 w 105"/>
              <a:gd name="T37" fmla="*/ 14 h 104"/>
              <a:gd name="T38" fmla="*/ 0 w 105"/>
              <a:gd name="T39" fmla="*/ 104 h 104"/>
              <a:gd name="T40" fmla="*/ 91 w 105"/>
              <a:gd name="T41" fmla="*/ 104 h 104"/>
              <a:gd name="T42" fmla="*/ 91 w 105"/>
              <a:gd name="T43" fmla="*/ 37 h 104"/>
              <a:gd name="T44" fmla="*/ 78 w 105"/>
              <a:gd name="T45"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04">
                <a:moveTo>
                  <a:pt x="101" y="4"/>
                </a:moveTo>
                <a:cubicBezTo>
                  <a:pt x="105" y="7"/>
                  <a:pt x="105" y="14"/>
                  <a:pt x="101" y="17"/>
                </a:cubicBezTo>
                <a:cubicBezTo>
                  <a:pt x="96" y="22"/>
                  <a:pt x="96" y="22"/>
                  <a:pt x="96" y="22"/>
                </a:cubicBezTo>
                <a:cubicBezTo>
                  <a:pt x="82" y="8"/>
                  <a:pt x="82" y="8"/>
                  <a:pt x="82" y="8"/>
                </a:cubicBezTo>
                <a:cubicBezTo>
                  <a:pt x="87" y="4"/>
                  <a:pt x="87" y="4"/>
                  <a:pt x="87" y="4"/>
                </a:cubicBezTo>
                <a:cubicBezTo>
                  <a:pt x="91" y="0"/>
                  <a:pt x="97" y="0"/>
                  <a:pt x="101" y="4"/>
                </a:cubicBezTo>
                <a:close/>
                <a:moveTo>
                  <a:pt x="32" y="59"/>
                </a:moveTo>
                <a:cubicBezTo>
                  <a:pt x="28" y="77"/>
                  <a:pt x="28" y="77"/>
                  <a:pt x="28" y="77"/>
                </a:cubicBezTo>
                <a:cubicBezTo>
                  <a:pt x="46" y="72"/>
                  <a:pt x="46" y="72"/>
                  <a:pt x="46" y="72"/>
                </a:cubicBezTo>
                <a:cubicBezTo>
                  <a:pt x="92" y="26"/>
                  <a:pt x="92" y="26"/>
                  <a:pt x="92" y="26"/>
                </a:cubicBezTo>
                <a:cubicBezTo>
                  <a:pt x="78" y="13"/>
                  <a:pt x="78" y="13"/>
                  <a:pt x="78" y="13"/>
                </a:cubicBezTo>
                <a:lnTo>
                  <a:pt x="32" y="59"/>
                </a:lnTo>
                <a:close/>
                <a:moveTo>
                  <a:pt x="78" y="50"/>
                </a:moveTo>
                <a:cubicBezTo>
                  <a:pt x="78" y="91"/>
                  <a:pt x="78" y="91"/>
                  <a:pt x="78" y="91"/>
                </a:cubicBezTo>
                <a:cubicBezTo>
                  <a:pt x="13" y="91"/>
                  <a:pt x="13" y="91"/>
                  <a:pt x="13" y="91"/>
                </a:cubicBezTo>
                <a:cubicBezTo>
                  <a:pt x="13" y="27"/>
                  <a:pt x="13" y="27"/>
                  <a:pt x="13" y="27"/>
                </a:cubicBezTo>
                <a:cubicBezTo>
                  <a:pt x="55" y="27"/>
                  <a:pt x="55" y="27"/>
                  <a:pt x="55" y="27"/>
                </a:cubicBezTo>
                <a:cubicBezTo>
                  <a:pt x="68" y="14"/>
                  <a:pt x="68" y="14"/>
                  <a:pt x="68" y="14"/>
                </a:cubicBezTo>
                <a:cubicBezTo>
                  <a:pt x="0" y="14"/>
                  <a:pt x="0" y="14"/>
                  <a:pt x="0" y="14"/>
                </a:cubicBezTo>
                <a:cubicBezTo>
                  <a:pt x="0" y="104"/>
                  <a:pt x="0" y="104"/>
                  <a:pt x="0" y="104"/>
                </a:cubicBezTo>
                <a:cubicBezTo>
                  <a:pt x="91" y="104"/>
                  <a:pt x="91" y="104"/>
                  <a:pt x="91" y="104"/>
                </a:cubicBezTo>
                <a:cubicBezTo>
                  <a:pt x="91" y="37"/>
                  <a:pt x="91" y="37"/>
                  <a:pt x="91" y="37"/>
                </a:cubicBezTo>
                <a:lnTo>
                  <a:pt x="78" y="50"/>
                </a:lnTo>
                <a:close/>
              </a:path>
            </a:pathLst>
          </a:custGeom>
          <a:solidFill>
            <a:srgbClr val="F8F8F8"/>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15" name="Freeform 16"/>
          <p:cNvSpPr>
            <a:spLocks noEditPoints="1"/>
          </p:cNvSpPr>
          <p:nvPr/>
        </p:nvSpPr>
        <p:spPr bwMode="auto">
          <a:xfrm>
            <a:off x="4169836" y="1854837"/>
            <a:ext cx="302684" cy="400175"/>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rgbClr val="F8F8F8"/>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16" name="Rectangle 17"/>
          <p:cNvSpPr>
            <a:spLocks noChangeArrowheads="1"/>
          </p:cNvSpPr>
          <p:nvPr/>
        </p:nvSpPr>
        <p:spPr bwMode="auto">
          <a:xfrm>
            <a:off x="3898902" y="2341821"/>
            <a:ext cx="861484" cy="41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9170"/>
            <a:r>
              <a:rPr lang="zh-CN" altLang="en-US" sz="1333" b="1" dirty="0">
                <a:solidFill>
                  <a:srgbClr val="F8F8F8"/>
                </a:solidFill>
                <a:latin typeface="Calibri"/>
                <a:ea typeface="宋体" panose="02010600030101010101" pitchFamily="2" charset="-122"/>
              </a:rPr>
              <a:t>登陆以及日志功能</a:t>
            </a:r>
          </a:p>
        </p:txBody>
      </p:sp>
      <p:sp>
        <p:nvSpPr>
          <p:cNvPr id="17" name="Rectangle 18"/>
          <p:cNvSpPr>
            <a:spLocks noChangeArrowheads="1"/>
          </p:cNvSpPr>
          <p:nvPr/>
        </p:nvSpPr>
        <p:spPr bwMode="auto">
          <a:xfrm>
            <a:off x="6815669" y="2341821"/>
            <a:ext cx="861484"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9170"/>
            <a:r>
              <a:rPr lang="zh-CN" altLang="en-US" sz="1333" b="1" dirty="0">
                <a:solidFill>
                  <a:srgbClr val="F8F8F8"/>
                </a:solidFill>
                <a:latin typeface="Calibri"/>
                <a:ea typeface="宋体" panose="02010600030101010101" pitchFamily="2" charset="-122"/>
              </a:rPr>
              <a:t>地区划分</a:t>
            </a:r>
            <a:endParaRPr lang="zh-CN" altLang="zh-CN" sz="1333" b="1" dirty="0">
              <a:solidFill>
                <a:srgbClr val="F8F8F8"/>
              </a:solidFill>
              <a:latin typeface="Calibri"/>
              <a:ea typeface="宋体" panose="02010600030101010101" pitchFamily="2" charset="-122"/>
            </a:endParaRPr>
          </a:p>
        </p:txBody>
      </p:sp>
      <p:sp>
        <p:nvSpPr>
          <p:cNvPr id="18" name="Rectangle 19"/>
          <p:cNvSpPr>
            <a:spLocks noChangeArrowheads="1"/>
          </p:cNvSpPr>
          <p:nvPr/>
        </p:nvSpPr>
        <p:spPr bwMode="auto">
          <a:xfrm>
            <a:off x="3962402" y="5471220"/>
            <a:ext cx="861484"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9170"/>
            <a:r>
              <a:rPr lang="zh-CN" altLang="en-US" sz="1333" b="1" dirty="0">
                <a:solidFill>
                  <a:srgbClr val="F8F8F8"/>
                </a:solidFill>
                <a:latin typeface="Calibri"/>
                <a:ea typeface="宋体" panose="02010600030101010101" pitchFamily="2" charset="-122"/>
              </a:rPr>
              <a:t>数据管理</a:t>
            </a:r>
            <a:endParaRPr lang="zh-CN" altLang="zh-CN" sz="1333" b="1" dirty="0">
              <a:solidFill>
                <a:srgbClr val="F8F8F8"/>
              </a:solidFill>
              <a:latin typeface="Calibri"/>
              <a:ea typeface="宋体" panose="02010600030101010101" pitchFamily="2" charset="-122"/>
            </a:endParaRPr>
          </a:p>
        </p:txBody>
      </p:sp>
      <p:sp>
        <p:nvSpPr>
          <p:cNvPr id="19" name="Rectangle 20"/>
          <p:cNvSpPr>
            <a:spLocks noChangeArrowheads="1"/>
          </p:cNvSpPr>
          <p:nvPr/>
        </p:nvSpPr>
        <p:spPr bwMode="auto">
          <a:xfrm>
            <a:off x="6720418" y="5471220"/>
            <a:ext cx="861483" cy="41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9170"/>
            <a:r>
              <a:rPr lang="zh-CN" altLang="en-US" sz="1333" b="1" dirty="0">
                <a:solidFill>
                  <a:srgbClr val="F8F8F8"/>
                </a:solidFill>
                <a:latin typeface="Calibri"/>
                <a:ea typeface="宋体" panose="02010600030101010101" pitchFamily="2" charset="-122"/>
              </a:rPr>
              <a:t>数据统计与分析</a:t>
            </a:r>
            <a:endParaRPr lang="zh-CN" altLang="zh-CN" sz="1333" b="1" dirty="0">
              <a:solidFill>
                <a:srgbClr val="F8F8F8"/>
              </a:solidFill>
              <a:latin typeface="Calibri"/>
              <a:ea typeface="宋体" panose="02010600030101010101" pitchFamily="2" charset="-122"/>
            </a:endParaRPr>
          </a:p>
        </p:txBody>
      </p:sp>
      <p:sp>
        <p:nvSpPr>
          <p:cNvPr id="30" name="Freeform 32">
            <a:extLst>
              <a:ext uri="{FF2B5EF4-FFF2-40B4-BE49-F238E27FC236}">
                <a16:creationId xmlns:a16="http://schemas.microsoft.com/office/drawing/2014/main" id="{95CCEC7E-5DED-487B-88C4-62A94BD3F392}"/>
              </a:ext>
            </a:extLst>
          </p:cNvPr>
          <p:cNvSpPr/>
          <p:nvPr/>
        </p:nvSpPr>
        <p:spPr bwMode="auto">
          <a:xfrm>
            <a:off x="8113388" y="2076097"/>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31" name="Freeform 32">
            <a:extLst>
              <a:ext uri="{FF2B5EF4-FFF2-40B4-BE49-F238E27FC236}">
                <a16:creationId xmlns:a16="http://schemas.microsoft.com/office/drawing/2014/main" id="{870675B6-CB2E-4977-B02C-E5DAE56B0BB6}"/>
              </a:ext>
            </a:extLst>
          </p:cNvPr>
          <p:cNvSpPr/>
          <p:nvPr/>
        </p:nvSpPr>
        <p:spPr bwMode="auto">
          <a:xfrm>
            <a:off x="8113388" y="4809536"/>
            <a:ext cx="359833" cy="531447"/>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32" name="Freeform 33">
            <a:extLst>
              <a:ext uri="{FF2B5EF4-FFF2-40B4-BE49-F238E27FC236}">
                <a16:creationId xmlns:a16="http://schemas.microsoft.com/office/drawing/2014/main" id="{5C75709A-176E-4B63-A05B-654E01C4971C}"/>
              </a:ext>
            </a:extLst>
          </p:cNvPr>
          <p:cNvSpPr/>
          <p:nvPr/>
        </p:nvSpPr>
        <p:spPr bwMode="auto">
          <a:xfrm>
            <a:off x="3097685" y="2076096"/>
            <a:ext cx="357716" cy="531448"/>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33" name="Freeform 33">
            <a:extLst>
              <a:ext uri="{FF2B5EF4-FFF2-40B4-BE49-F238E27FC236}">
                <a16:creationId xmlns:a16="http://schemas.microsoft.com/office/drawing/2014/main" id="{DA7493CA-72AE-41FA-BB8A-7881A0579853}"/>
              </a:ext>
            </a:extLst>
          </p:cNvPr>
          <p:cNvSpPr/>
          <p:nvPr/>
        </p:nvSpPr>
        <p:spPr bwMode="auto">
          <a:xfrm>
            <a:off x="3093511" y="4842376"/>
            <a:ext cx="357716" cy="531448"/>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6BC1D3"/>
          </a:solidFill>
          <a:ln>
            <a:noFill/>
          </a:ln>
        </p:spPr>
        <p:txBody>
          <a:bodyPr/>
          <a:lstStyle/>
          <a:p>
            <a:pPr defTabSz="1219170"/>
            <a:endParaRPr lang="zh-CN" altLang="en-US" sz="2400">
              <a:solidFill>
                <a:prstClr val="black"/>
              </a:solidFill>
              <a:latin typeface="Calibri"/>
              <a:ea typeface="宋体" panose="02010600030101010101" pitchFamily="2" charset="-122"/>
            </a:endParaRPr>
          </a:p>
        </p:txBody>
      </p:sp>
      <p:sp>
        <p:nvSpPr>
          <p:cNvPr id="35" name="Rectangle 35">
            <a:extLst>
              <a:ext uri="{FF2B5EF4-FFF2-40B4-BE49-F238E27FC236}">
                <a16:creationId xmlns:a16="http://schemas.microsoft.com/office/drawing/2014/main" id="{5D293078-87B3-4A30-A036-31F58161F044}"/>
              </a:ext>
            </a:extLst>
          </p:cNvPr>
          <p:cNvSpPr>
            <a:spLocks noChangeArrowheads="1"/>
          </p:cNvSpPr>
          <p:nvPr/>
        </p:nvSpPr>
        <p:spPr bwMode="auto">
          <a:xfrm>
            <a:off x="900614" y="1802483"/>
            <a:ext cx="1992898" cy="101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1400" dirty="0">
                <a:latin typeface="Calibri"/>
                <a:ea typeface="宋体" panose="02010600030101010101" pitchFamily="2" charset="-122"/>
              </a:rPr>
              <a:t>实现管理员的个人登陆与登出，以及登陆后的登陆日志查询和管理员的操作日志查询。</a:t>
            </a:r>
            <a:endParaRPr lang="en-US" altLang="zh-CN" sz="1400" dirty="0">
              <a:latin typeface="Calibri"/>
              <a:ea typeface="宋体" panose="02010600030101010101" pitchFamily="2" charset="-122"/>
            </a:endParaRPr>
          </a:p>
        </p:txBody>
      </p:sp>
      <p:sp>
        <p:nvSpPr>
          <p:cNvPr id="36" name="圆角矩形 1">
            <a:extLst>
              <a:ext uri="{FF2B5EF4-FFF2-40B4-BE49-F238E27FC236}">
                <a16:creationId xmlns:a16="http://schemas.microsoft.com/office/drawing/2014/main" id="{07618642-A98D-4C68-AD35-7418CBA957CF}"/>
              </a:ext>
            </a:extLst>
          </p:cNvPr>
          <p:cNvSpPr/>
          <p:nvPr/>
        </p:nvSpPr>
        <p:spPr>
          <a:xfrm>
            <a:off x="785200" y="1604381"/>
            <a:ext cx="2186486" cy="1405143"/>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37" name="Rectangle 36">
            <a:extLst>
              <a:ext uri="{FF2B5EF4-FFF2-40B4-BE49-F238E27FC236}">
                <a16:creationId xmlns:a16="http://schemas.microsoft.com/office/drawing/2014/main" id="{594B6262-3FA7-4C74-B153-E1FB8DB312B1}"/>
              </a:ext>
            </a:extLst>
          </p:cNvPr>
          <p:cNvSpPr>
            <a:spLocks noChangeArrowheads="1"/>
          </p:cNvSpPr>
          <p:nvPr/>
        </p:nvSpPr>
        <p:spPr bwMode="auto">
          <a:xfrm>
            <a:off x="847348" y="4563300"/>
            <a:ext cx="1982318" cy="104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1400" dirty="0">
                <a:latin typeface="Calibri"/>
                <a:ea typeface="宋体" panose="02010600030101010101" pitchFamily="2" charset="-122"/>
              </a:rPr>
              <a:t>将外部的数据通过在线接收和离线上传的方式来完成学生消费数据的导入，以及数据的定时段清除</a:t>
            </a:r>
            <a:r>
              <a:rPr lang="zh-CN" altLang="en-US" sz="1600" dirty="0">
                <a:latin typeface="Calibri"/>
                <a:ea typeface="宋体" panose="02010600030101010101" pitchFamily="2" charset="-122"/>
              </a:rPr>
              <a:t>。</a:t>
            </a:r>
            <a:endParaRPr lang="en-US" altLang="zh-CN" sz="1600" dirty="0">
              <a:latin typeface="Calibri"/>
              <a:ea typeface="宋体" panose="02010600030101010101" pitchFamily="2" charset="-122"/>
            </a:endParaRPr>
          </a:p>
        </p:txBody>
      </p:sp>
      <p:sp>
        <p:nvSpPr>
          <p:cNvPr id="38" name="Rectangle 37">
            <a:extLst>
              <a:ext uri="{FF2B5EF4-FFF2-40B4-BE49-F238E27FC236}">
                <a16:creationId xmlns:a16="http://schemas.microsoft.com/office/drawing/2014/main" id="{2B71AEAE-4358-4F50-8F20-3CB860AB5B47}"/>
              </a:ext>
            </a:extLst>
          </p:cNvPr>
          <p:cNvSpPr>
            <a:spLocks noChangeArrowheads="1"/>
          </p:cNvSpPr>
          <p:nvPr/>
        </p:nvSpPr>
        <p:spPr bwMode="auto">
          <a:xfrm>
            <a:off x="8817621" y="1705844"/>
            <a:ext cx="2473765" cy="127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1400" dirty="0">
                <a:latin typeface="Calibri"/>
                <a:ea typeface="宋体" panose="02010600030101010101" pitchFamily="2" charset="-122"/>
              </a:rPr>
              <a:t>通过地区管理页面可以进行地区的划分。包括新建地区，修改地区、删除地区、新建卡机、移除卡机所属分类、删除卡机等。</a:t>
            </a:r>
            <a:endParaRPr lang="en-US" altLang="zh-CN" sz="1400" dirty="0">
              <a:latin typeface="Calibri"/>
              <a:ea typeface="宋体" panose="02010600030101010101" pitchFamily="2" charset="-122"/>
            </a:endParaRPr>
          </a:p>
        </p:txBody>
      </p:sp>
      <p:sp>
        <p:nvSpPr>
          <p:cNvPr id="39" name="Rectangle 37">
            <a:extLst>
              <a:ext uri="{FF2B5EF4-FFF2-40B4-BE49-F238E27FC236}">
                <a16:creationId xmlns:a16="http://schemas.microsoft.com/office/drawing/2014/main" id="{A979148C-193C-4B72-B231-A685E6A8F5F7}"/>
              </a:ext>
            </a:extLst>
          </p:cNvPr>
          <p:cNvSpPr>
            <a:spLocks noChangeArrowheads="1"/>
          </p:cNvSpPr>
          <p:nvPr/>
        </p:nvSpPr>
        <p:spPr bwMode="auto">
          <a:xfrm>
            <a:off x="8776093" y="4364920"/>
            <a:ext cx="2568559" cy="153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pPr>
            <a:r>
              <a:rPr lang="zh-CN" altLang="en-US" sz="1400" dirty="0">
                <a:latin typeface="Calibri"/>
                <a:ea typeface="宋体" panose="02010600030101010101" pitchFamily="2" charset="-122"/>
              </a:rPr>
              <a:t>通过将外部导入的数据进行筛选和分类处理后将原数据从地区、性别和年级三个方面进行统计与数据的可视化，以及对地区和卡机的管理和校园消费数据的预测等。</a:t>
            </a:r>
            <a:endParaRPr lang="en-US" altLang="zh-CN" sz="1400" dirty="0">
              <a:latin typeface="Calibri"/>
              <a:ea typeface="宋体" panose="02010600030101010101" pitchFamily="2" charset="-122"/>
            </a:endParaRPr>
          </a:p>
        </p:txBody>
      </p:sp>
      <p:sp>
        <p:nvSpPr>
          <p:cNvPr id="40" name="圆角矩形 1">
            <a:extLst>
              <a:ext uri="{FF2B5EF4-FFF2-40B4-BE49-F238E27FC236}">
                <a16:creationId xmlns:a16="http://schemas.microsoft.com/office/drawing/2014/main" id="{E7D4B27B-2337-4AE0-916E-9BA26E03E440}"/>
              </a:ext>
            </a:extLst>
          </p:cNvPr>
          <p:cNvSpPr/>
          <p:nvPr/>
        </p:nvSpPr>
        <p:spPr>
          <a:xfrm>
            <a:off x="735576" y="4384397"/>
            <a:ext cx="2186486" cy="1405143"/>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1" name="圆角矩形 1">
            <a:extLst>
              <a:ext uri="{FF2B5EF4-FFF2-40B4-BE49-F238E27FC236}">
                <a16:creationId xmlns:a16="http://schemas.microsoft.com/office/drawing/2014/main" id="{FCBF9415-FF91-455B-AB90-A2D0AE444509}"/>
              </a:ext>
            </a:extLst>
          </p:cNvPr>
          <p:cNvSpPr/>
          <p:nvPr/>
        </p:nvSpPr>
        <p:spPr>
          <a:xfrm>
            <a:off x="8755427" y="1573233"/>
            <a:ext cx="2473764" cy="1530483"/>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2" name="圆角矩形 1">
            <a:extLst>
              <a:ext uri="{FF2B5EF4-FFF2-40B4-BE49-F238E27FC236}">
                <a16:creationId xmlns:a16="http://schemas.microsoft.com/office/drawing/2014/main" id="{1F57DF10-087F-4710-8652-A728CDFBD9FD}"/>
              </a:ext>
            </a:extLst>
          </p:cNvPr>
          <p:cNvSpPr/>
          <p:nvPr/>
        </p:nvSpPr>
        <p:spPr>
          <a:xfrm>
            <a:off x="8755426" y="4364920"/>
            <a:ext cx="2568559" cy="1516541"/>
          </a:xfrm>
          <a:prstGeom prst="roundRect">
            <a:avLst>
              <a:gd name="adj" fmla="val 5616"/>
            </a:avLst>
          </a:prstGeom>
          <a:noFill/>
          <a:ln w="12700" cap="flat" cmpd="sng" algn="ctr">
            <a:solidFill>
              <a:srgbClr val="6BC1D3"/>
            </a:solidFill>
            <a:prstDash val="solid"/>
            <a:miter lim="800000"/>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zh-CN" altLang="en-US" sz="1867" b="0" i="0" u="none" strike="noStrike" kern="0" cap="none" spc="0" normalizeH="0" baseline="0" noProof="0">
              <a:ln>
                <a:noFill/>
              </a:ln>
              <a:solidFill>
                <a:prstClr val="white"/>
              </a:solidFill>
              <a:effectLst/>
              <a:uLnTx/>
              <a:uFillTx/>
              <a:latin typeface="Arial"/>
              <a:ea typeface="微软雅黑"/>
              <a:cs typeface="+mn-cs"/>
            </a:endParaRPr>
          </a:p>
        </p:txBody>
      </p:sp>
      <p:sp>
        <p:nvSpPr>
          <p:cNvPr id="43" name="Freeform 20">
            <a:extLst>
              <a:ext uri="{FF2B5EF4-FFF2-40B4-BE49-F238E27FC236}">
                <a16:creationId xmlns:a16="http://schemas.microsoft.com/office/drawing/2014/main" id="{B02DC769-AD8B-4773-809A-3E36AC17063B}"/>
              </a:ext>
            </a:extLst>
          </p:cNvPr>
          <p:cNvSpPr>
            <a:spLocks noEditPoints="1"/>
          </p:cNvSpPr>
          <p:nvPr/>
        </p:nvSpPr>
        <p:spPr bwMode="auto">
          <a:xfrm>
            <a:off x="5508842" y="3619416"/>
            <a:ext cx="374219" cy="345539"/>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Tree>
    <p:extLst>
      <p:ext uri="{BB962C8B-B14F-4D97-AF65-F5344CB8AC3E}">
        <p14:creationId xmlns:p14="http://schemas.microsoft.com/office/powerpoint/2010/main" val="296458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right)">
                                      <p:cBhvr>
                                        <p:cTn id="28" dur="500"/>
                                        <p:tgtEl>
                                          <p:spTgt spid="9"/>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par>
                          <p:cTn id="33" fill="hold">
                            <p:stCondLst>
                              <p:cond delay="3500"/>
                            </p:stCondLst>
                            <p:childTnLst>
                              <p:par>
                                <p:cTn id="34" presetID="21" presetClass="entr" presetSubtype="1"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000"/>
                                        <p:tgtEl>
                                          <p:spTgt spid="35"/>
                                        </p:tgtEl>
                                      </p:cBhvr>
                                    </p:animEffect>
                                    <p:anim calcmode="lin" valueType="num">
                                      <p:cBhvr>
                                        <p:cTn id="52" dur="1000" fill="hold"/>
                                        <p:tgtEl>
                                          <p:spTgt spid="35"/>
                                        </p:tgtEl>
                                        <p:attrNameLst>
                                          <p:attrName>ppt_x</p:attrName>
                                        </p:attrNameLst>
                                      </p:cBhvr>
                                      <p:tavLst>
                                        <p:tav tm="0">
                                          <p:val>
                                            <p:strVal val="#ppt_x"/>
                                          </p:val>
                                        </p:tav>
                                        <p:tav tm="100000">
                                          <p:val>
                                            <p:strVal val="#ppt_x"/>
                                          </p:val>
                                        </p:tav>
                                      </p:tavLst>
                                    </p:anim>
                                    <p:anim calcmode="lin" valueType="num">
                                      <p:cBhvr>
                                        <p:cTn id="53" dur="1000" fill="hold"/>
                                        <p:tgtEl>
                                          <p:spTgt spid="3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1000"/>
                                        <p:tgtEl>
                                          <p:spTgt spid="38"/>
                                        </p:tgtEl>
                                      </p:cBhvr>
                                    </p:animEffect>
                                    <p:anim calcmode="lin" valueType="num">
                                      <p:cBhvr>
                                        <p:cTn id="62" dur="1000" fill="hold"/>
                                        <p:tgtEl>
                                          <p:spTgt spid="38"/>
                                        </p:tgtEl>
                                        <p:attrNameLst>
                                          <p:attrName>ppt_x</p:attrName>
                                        </p:attrNameLst>
                                      </p:cBhvr>
                                      <p:tavLst>
                                        <p:tav tm="0">
                                          <p:val>
                                            <p:strVal val="#ppt_x"/>
                                          </p:val>
                                        </p:tav>
                                        <p:tav tm="100000">
                                          <p:val>
                                            <p:strVal val="#ppt_x"/>
                                          </p:val>
                                        </p:tav>
                                      </p:tavLst>
                                    </p:anim>
                                    <p:anim calcmode="lin" valueType="num">
                                      <p:cBhvr>
                                        <p:cTn id="63" dur="1000" fill="hold"/>
                                        <p:tgtEl>
                                          <p:spTgt spid="3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1000"/>
                                        <p:tgtEl>
                                          <p:spTgt spid="39"/>
                                        </p:tgtEl>
                                      </p:cBhvr>
                                    </p:animEffect>
                                    <p:anim calcmode="lin" valueType="num">
                                      <p:cBhvr>
                                        <p:cTn id="67" dur="1000" fill="hold"/>
                                        <p:tgtEl>
                                          <p:spTgt spid="39"/>
                                        </p:tgtEl>
                                        <p:attrNameLst>
                                          <p:attrName>ppt_x</p:attrName>
                                        </p:attrNameLst>
                                      </p:cBhvr>
                                      <p:tavLst>
                                        <p:tav tm="0">
                                          <p:val>
                                            <p:strVal val="#ppt_x"/>
                                          </p:val>
                                        </p:tav>
                                        <p:tav tm="100000">
                                          <p:val>
                                            <p:strVal val="#ppt_x"/>
                                          </p:val>
                                        </p:tav>
                                      </p:tavLst>
                                    </p:anim>
                                    <p:anim calcmode="lin" valueType="num">
                                      <p:cBhvr>
                                        <p:cTn id="68" dur="1000" fill="hold"/>
                                        <p:tgtEl>
                                          <p:spTgt spid="39"/>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2" presetClass="entr" presetSubtype="1"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ppt_x"/>
                                          </p:val>
                                        </p:tav>
                                        <p:tav tm="100000">
                                          <p:val>
                                            <p:strVal val="#ppt_x"/>
                                          </p:val>
                                        </p:tav>
                                      </p:tavLst>
                                    </p:anim>
                                    <p:anim calcmode="lin" valueType="num">
                                      <p:cBhvr additive="base">
                                        <p:cTn id="73"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30" grpId="0" animBg="1"/>
      <p:bldP spid="31" grpId="0" animBg="1"/>
      <p:bldP spid="32" grpId="0" animBg="1"/>
      <p:bldP spid="33" grpId="0" animBg="1"/>
      <p:bldP spid="35" grpId="0"/>
      <p:bldP spid="37" grpId="0"/>
      <p:bldP spid="38" grpId="0"/>
      <p:bldP spid="39" grpId="0"/>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24929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rPr>
              <a:t>登陆与日志功能介绍</a:t>
            </a: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6" name="Freeform 10"/>
          <p:cNvSpPr/>
          <p:nvPr/>
        </p:nvSpPr>
        <p:spPr bwMode="auto">
          <a:xfrm>
            <a:off x="5284236" y="4852820"/>
            <a:ext cx="1591753" cy="2018589"/>
          </a:xfrm>
          <a:custGeom>
            <a:avLst/>
            <a:gdLst>
              <a:gd name="T0" fmla="*/ 369 w 889"/>
              <a:gd name="T1" fmla="*/ 1124 h 1124"/>
              <a:gd name="T2" fmla="*/ 713 w 889"/>
              <a:gd name="T3" fmla="*/ 1124 h 1124"/>
              <a:gd name="T4" fmla="*/ 676 w 889"/>
              <a:gd name="T5" fmla="*/ 705 h 1124"/>
              <a:gd name="T6" fmla="*/ 862 w 889"/>
              <a:gd name="T7" fmla="*/ 273 h 1124"/>
              <a:gd name="T8" fmla="*/ 853 w 889"/>
              <a:gd name="T9" fmla="*/ 202 h 1124"/>
              <a:gd name="T10" fmla="*/ 775 w 889"/>
              <a:gd name="T11" fmla="*/ 257 h 1124"/>
              <a:gd name="T12" fmla="*/ 612 w 889"/>
              <a:gd name="T13" fmla="*/ 387 h 1124"/>
              <a:gd name="T14" fmla="*/ 489 w 889"/>
              <a:gd name="T15" fmla="*/ 141 h 1124"/>
              <a:gd name="T16" fmla="*/ 417 w 889"/>
              <a:gd name="T17" fmla="*/ 5 h 1124"/>
              <a:gd name="T18" fmla="*/ 404 w 889"/>
              <a:gd name="T19" fmla="*/ 155 h 1124"/>
              <a:gd name="T20" fmla="*/ 405 w 889"/>
              <a:gd name="T21" fmla="*/ 327 h 1124"/>
              <a:gd name="T22" fmla="*/ 275 w 889"/>
              <a:gd name="T23" fmla="*/ 196 h 1124"/>
              <a:gd name="T24" fmla="*/ 154 w 889"/>
              <a:gd name="T25" fmla="*/ 49 h 1124"/>
              <a:gd name="T26" fmla="*/ 207 w 889"/>
              <a:gd name="T27" fmla="*/ 218 h 1124"/>
              <a:gd name="T28" fmla="*/ 281 w 889"/>
              <a:gd name="T29" fmla="*/ 387 h 1124"/>
              <a:gd name="T30" fmla="*/ 155 w 889"/>
              <a:gd name="T31" fmla="*/ 273 h 1124"/>
              <a:gd name="T32" fmla="*/ 28 w 889"/>
              <a:gd name="T33" fmla="*/ 187 h 1124"/>
              <a:gd name="T34" fmla="*/ 113 w 889"/>
              <a:gd name="T35" fmla="*/ 350 h 1124"/>
              <a:gd name="T36" fmla="*/ 234 w 889"/>
              <a:gd name="T37" fmla="*/ 489 h 1124"/>
              <a:gd name="T38" fmla="*/ 107 w 889"/>
              <a:gd name="T39" fmla="*/ 421 h 1124"/>
              <a:gd name="T40" fmla="*/ 29 w 889"/>
              <a:gd name="T41" fmla="*/ 413 h 1124"/>
              <a:gd name="T42" fmla="*/ 173 w 889"/>
              <a:gd name="T43" fmla="*/ 550 h 1124"/>
              <a:gd name="T44" fmla="*/ 397 w 889"/>
              <a:gd name="T45" fmla="*/ 850 h 1124"/>
              <a:gd name="T46" fmla="*/ 369 w 889"/>
              <a:gd name="T47" fmla="*/ 1124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9" h="1124">
                <a:moveTo>
                  <a:pt x="369" y="1124"/>
                </a:moveTo>
                <a:cubicBezTo>
                  <a:pt x="713" y="1124"/>
                  <a:pt x="713" y="1124"/>
                  <a:pt x="713" y="1124"/>
                </a:cubicBezTo>
                <a:cubicBezTo>
                  <a:pt x="713" y="1124"/>
                  <a:pt x="608" y="991"/>
                  <a:pt x="676" y="705"/>
                </a:cubicBezTo>
                <a:cubicBezTo>
                  <a:pt x="744" y="420"/>
                  <a:pt x="845" y="300"/>
                  <a:pt x="862" y="273"/>
                </a:cubicBezTo>
                <a:cubicBezTo>
                  <a:pt x="880" y="247"/>
                  <a:pt x="889" y="215"/>
                  <a:pt x="853" y="202"/>
                </a:cubicBezTo>
                <a:cubicBezTo>
                  <a:pt x="824" y="191"/>
                  <a:pt x="784" y="242"/>
                  <a:pt x="775" y="257"/>
                </a:cubicBezTo>
                <a:cubicBezTo>
                  <a:pt x="766" y="272"/>
                  <a:pt x="693" y="394"/>
                  <a:pt x="612" y="387"/>
                </a:cubicBezTo>
                <a:cubicBezTo>
                  <a:pt x="531" y="380"/>
                  <a:pt x="510" y="225"/>
                  <a:pt x="489" y="141"/>
                </a:cubicBezTo>
                <a:cubicBezTo>
                  <a:pt x="468" y="57"/>
                  <a:pt x="454" y="0"/>
                  <a:pt x="417" y="5"/>
                </a:cubicBezTo>
                <a:cubicBezTo>
                  <a:pt x="383" y="10"/>
                  <a:pt x="401" y="127"/>
                  <a:pt x="404" y="155"/>
                </a:cubicBezTo>
                <a:cubicBezTo>
                  <a:pt x="407" y="183"/>
                  <a:pt x="438" y="315"/>
                  <a:pt x="405" y="327"/>
                </a:cubicBezTo>
                <a:cubicBezTo>
                  <a:pt x="372" y="339"/>
                  <a:pt x="306" y="258"/>
                  <a:pt x="275" y="196"/>
                </a:cubicBezTo>
                <a:cubicBezTo>
                  <a:pt x="244" y="134"/>
                  <a:pt x="204" y="27"/>
                  <a:pt x="154" y="49"/>
                </a:cubicBezTo>
                <a:cubicBezTo>
                  <a:pt x="113" y="68"/>
                  <a:pt x="193" y="189"/>
                  <a:pt x="207" y="218"/>
                </a:cubicBezTo>
                <a:cubicBezTo>
                  <a:pt x="221" y="247"/>
                  <a:pt x="293" y="374"/>
                  <a:pt x="281" y="387"/>
                </a:cubicBezTo>
                <a:cubicBezTo>
                  <a:pt x="269" y="400"/>
                  <a:pt x="178" y="299"/>
                  <a:pt x="155" y="273"/>
                </a:cubicBezTo>
                <a:cubicBezTo>
                  <a:pt x="132" y="247"/>
                  <a:pt x="56" y="155"/>
                  <a:pt x="28" y="187"/>
                </a:cubicBezTo>
                <a:cubicBezTo>
                  <a:pt x="0" y="219"/>
                  <a:pt x="67" y="306"/>
                  <a:pt x="113" y="350"/>
                </a:cubicBezTo>
                <a:cubicBezTo>
                  <a:pt x="159" y="394"/>
                  <a:pt x="243" y="472"/>
                  <a:pt x="234" y="489"/>
                </a:cubicBezTo>
                <a:cubicBezTo>
                  <a:pt x="225" y="506"/>
                  <a:pt x="133" y="437"/>
                  <a:pt x="107" y="421"/>
                </a:cubicBezTo>
                <a:cubicBezTo>
                  <a:pt x="81" y="405"/>
                  <a:pt x="39" y="384"/>
                  <a:pt x="29" y="413"/>
                </a:cubicBezTo>
                <a:cubicBezTo>
                  <a:pt x="20" y="441"/>
                  <a:pt x="79" y="497"/>
                  <a:pt x="173" y="550"/>
                </a:cubicBezTo>
                <a:cubicBezTo>
                  <a:pt x="267" y="603"/>
                  <a:pt x="394" y="692"/>
                  <a:pt x="397" y="850"/>
                </a:cubicBezTo>
                <a:cubicBezTo>
                  <a:pt x="400" y="1008"/>
                  <a:pt x="375" y="1107"/>
                  <a:pt x="369" y="1124"/>
                </a:cubicBezTo>
                <a:close/>
              </a:path>
            </a:pathLst>
          </a:custGeom>
          <a:solidFill>
            <a:srgbClr val="FFFFFF">
              <a:lumMod val="50000"/>
            </a:srgbClr>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8" name="Freeform 11"/>
          <p:cNvSpPr/>
          <p:nvPr/>
        </p:nvSpPr>
        <p:spPr bwMode="auto">
          <a:xfrm rot="1294498">
            <a:off x="6876199" y="4414286"/>
            <a:ext cx="1790484" cy="1557839"/>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9" name="Freeform 12"/>
          <p:cNvSpPr/>
          <p:nvPr/>
        </p:nvSpPr>
        <p:spPr bwMode="auto">
          <a:xfrm rot="1176554">
            <a:off x="6605828" y="2315481"/>
            <a:ext cx="1519141" cy="2723829"/>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0" name="Freeform 13"/>
          <p:cNvSpPr/>
          <p:nvPr/>
        </p:nvSpPr>
        <p:spPr bwMode="auto">
          <a:xfrm rot="20405720">
            <a:off x="3911983" y="2700988"/>
            <a:ext cx="1704495" cy="2488720"/>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1" name="Freeform 14"/>
          <p:cNvSpPr/>
          <p:nvPr/>
        </p:nvSpPr>
        <p:spPr bwMode="auto">
          <a:xfrm>
            <a:off x="3368584" y="4659295"/>
            <a:ext cx="1889849" cy="1292147"/>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6" name="Freeform 13">
            <a:extLst>
              <a:ext uri="{FF2B5EF4-FFF2-40B4-BE49-F238E27FC236}">
                <a16:creationId xmlns:a16="http://schemas.microsoft.com/office/drawing/2014/main" id="{CAE6CA54-9495-43B9-BF72-B76E0A5285B5}"/>
              </a:ext>
            </a:extLst>
          </p:cNvPr>
          <p:cNvSpPr/>
          <p:nvPr/>
        </p:nvSpPr>
        <p:spPr bwMode="auto">
          <a:xfrm rot="590761">
            <a:off x="5078260" y="2043168"/>
            <a:ext cx="1704495" cy="2488720"/>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rgbClr val="6BC1D3"/>
          </a:solidFill>
          <a:ln>
            <a:noFill/>
          </a:ln>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333333"/>
              </a:solidFill>
              <a:effectLst/>
              <a:uLnTx/>
              <a:uFillTx/>
              <a:latin typeface="Calibri"/>
              <a:ea typeface="宋体" panose="02010600030101010101" pitchFamily="2" charset="-122"/>
            </a:endParaRPr>
          </a:p>
        </p:txBody>
      </p:sp>
      <p:sp>
        <p:nvSpPr>
          <p:cNvPr id="18" name="Rectangle 24">
            <a:extLst>
              <a:ext uri="{FF2B5EF4-FFF2-40B4-BE49-F238E27FC236}">
                <a16:creationId xmlns:a16="http://schemas.microsoft.com/office/drawing/2014/main" id="{6E1B1C44-8198-482C-95F2-89097337B6E9}"/>
              </a:ext>
            </a:extLst>
          </p:cNvPr>
          <p:cNvSpPr>
            <a:spLocks noChangeArrowheads="1"/>
          </p:cNvSpPr>
          <p:nvPr/>
        </p:nvSpPr>
        <p:spPr bwMode="auto">
          <a:xfrm>
            <a:off x="8844499" y="4659295"/>
            <a:ext cx="1896396"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事务日志查看</a:t>
            </a:r>
          </a:p>
          <a:p>
            <a:pPr defTabSz="1219170">
              <a:lnSpc>
                <a:spcPct val="120000"/>
              </a:lnSpc>
              <a:spcBef>
                <a:spcPts val="400"/>
              </a:spcBef>
            </a:pPr>
            <a:r>
              <a:rPr lang="zh-CN" altLang="en-US" sz="1067" dirty="0">
                <a:solidFill>
                  <a:srgbClr val="FFFFFF">
                    <a:lumMod val="50000"/>
                  </a:srgbClr>
                </a:solidFill>
                <a:latin typeface="Calibri"/>
                <a:ea typeface="宋体" panose="02010600030101010101" pitchFamily="2" charset="-122"/>
              </a:rPr>
              <a:t>管理员通过导航栏的日志项进行操作日志的查看。</a:t>
            </a:r>
          </a:p>
        </p:txBody>
      </p:sp>
      <p:sp>
        <p:nvSpPr>
          <p:cNvPr id="19" name="Rectangle 24">
            <a:extLst>
              <a:ext uri="{FF2B5EF4-FFF2-40B4-BE49-F238E27FC236}">
                <a16:creationId xmlns:a16="http://schemas.microsoft.com/office/drawing/2014/main" id="{1B976E01-0052-4171-ADCC-A920BDB51062}"/>
              </a:ext>
            </a:extLst>
          </p:cNvPr>
          <p:cNvSpPr>
            <a:spLocks noChangeArrowheads="1"/>
          </p:cNvSpPr>
          <p:nvPr/>
        </p:nvSpPr>
        <p:spPr bwMode="auto">
          <a:xfrm>
            <a:off x="8469621" y="1879340"/>
            <a:ext cx="1896396"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登陆日志查看</a:t>
            </a:r>
          </a:p>
          <a:p>
            <a:pPr defTabSz="1219170">
              <a:lnSpc>
                <a:spcPct val="120000"/>
              </a:lnSpc>
              <a:spcBef>
                <a:spcPts val="400"/>
              </a:spcBef>
            </a:pPr>
            <a:r>
              <a:rPr lang="zh-CN" altLang="en-US" sz="1067" dirty="0">
                <a:solidFill>
                  <a:srgbClr val="FFFFFF">
                    <a:lumMod val="50000"/>
                  </a:srgbClr>
                </a:solidFill>
                <a:latin typeface="Calibri"/>
                <a:ea typeface="宋体" panose="02010600030101010101" pitchFamily="2" charset="-122"/>
              </a:rPr>
              <a:t>管理员通过个人菜单中的登陆日志按钮查看近十次的登陆记录。</a:t>
            </a:r>
          </a:p>
        </p:txBody>
      </p:sp>
      <p:sp>
        <p:nvSpPr>
          <p:cNvPr id="20" name="Rectangle 24">
            <a:extLst>
              <a:ext uri="{FF2B5EF4-FFF2-40B4-BE49-F238E27FC236}">
                <a16:creationId xmlns:a16="http://schemas.microsoft.com/office/drawing/2014/main" id="{1F96E38B-716C-4836-BE64-C064F53B5A4A}"/>
              </a:ext>
            </a:extLst>
          </p:cNvPr>
          <p:cNvSpPr>
            <a:spLocks noChangeArrowheads="1"/>
          </p:cNvSpPr>
          <p:nvPr/>
        </p:nvSpPr>
        <p:spPr bwMode="auto">
          <a:xfrm>
            <a:off x="4676965" y="1114784"/>
            <a:ext cx="1896396"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密码修改</a:t>
            </a:r>
          </a:p>
          <a:p>
            <a:pPr defTabSz="1219170">
              <a:lnSpc>
                <a:spcPct val="120000"/>
              </a:lnSpc>
              <a:spcBef>
                <a:spcPts val="400"/>
              </a:spcBef>
            </a:pPr>
            <a:r>
              <a:rPr lang="zh-CN" altLang="en-US" sz="1067" dirty="0">
                <a:solidFill>
                  <a:srgbClr val="FFFFFF">
                    <a:lumMod val="50000"/>
                  </a:srgbClr>
                </a:solidFill>
                <a:latin typeface="Calibri"/>
                <a:ea typeface="宋体" panose="02010600030101010101" pitchFamily="2" charset="-122"/>
              </a:rPr>
              <a:t>管理员通过个人菜单的修改密码按钮进入密码修改弹窗进行登陆密码修改。</a:t>
            </a:r>
          </a:p>
        </p:txBody>
      </p:sp>
      <p:sp>
        <p:nvSpPr>
          <p:cNvPr id="21" name="Rectangle 24">
            <a:extLst>
              <a:ext uri="{FF2B5EF4-FFF2-40B4-BE49-F238E27FC236}">
                <a16:creationId xmlns:a16="http://schemas.microsoft.com/office/drawing/2014/main" id="{C079B046-8D92-49C3-94F2-373931DF0B19}"/>
              </a:ext>
            </a:extLst>
          </p:cNvPr>
          <p:cNvSpPr>
            <a:spLocks noChangeArrowheads="1"/>
          </p:cNvSpPr>
          <p:nvPr/>
        </p:nvSpPr>
        <p:spPr bwMode="auto">
          <a:xfrm>
            <a:off x="1775737" y="2342293"/>
            <a:ext cx="1896396"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系统登出</a:t>
            </a:r>
          </a:p>
          <a:p>
            <a:pPr defTabSz="1219170">
              <a:lnSpc>
                <a:spcPct val="120000"/>
              </a:lnSpc>
              <a:spcBef>
                <a:spcPts val="400"/>
              </a:spcBef>
            </a:pPr>
            <a:r>
              <a:rPr lang="zh-CN" altLang="en-US" sz="1067" dirty="0">
                <a:solidFill>
                  <a:srgbClr val="FFFFFF">
                    <a:lumMod val="50000"/>
                  </a:srgbClr>
                </a:solidFill>
                <a:latin typeface="Calibri"/>
                <a:ea typeface="宋体" panose="02010600030101010101" pitchFamily="2" charset="-122"/>
              </a:rPr>
              <a:t>管理员通过个人菜单的登出按钮进行系统登出。</a:t>
            </a:r>
          </a:p>
        </p:txBody>
      </p:sp>
      <p:sp>
        <p:nvSpPr>
          <p:cNvPr id="22" name="Rectangle 24">
            <a:extLst>
              <a:ext uri="{FF2B5EF4-FFF2-40B4-BE49-F238E27FC236}">
                <a16:creationId xmlns:a16="http://schemas.microsoft.com/office/drawing/2014/main" id="{AAF8FD2C-49E9-4615-A0A6-383481A5869A}"/>
              </a:ext>
            </a:extLst>
          </p:cNvPr>
          <p:cNvSpPr>
            <a:spLocks noChangeArrowheads="1"/>
          </p:cNvSpPr>
          <p:nvPr/>
        </p:nvSpPr>
        <p:spPr bwMode="auto">
          <a:xfrm>
            <a:off x="1960232" y="4825235"/>
            <a:ext cx="1527407" cy="67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333" b="1" dirty="0">
                <a:solidFill>
                  <a:srgbClr val="6BC1D3"/>
                </a:solidFill>
                <a:latin typeface="Calibri"/>
                <a:ea typeface="宋体" panose="02010600030101010101" pitchFamily="2" charset="-122"/>
              </a:rPr>
              <a:t>系统登陆</a:t>
            </a:r>
          </a:p>
          <a:p>
            <a:pPr defTabSz="1219170">
              <a:lnSpc>
                <a:spcPct val="120000"/>
              </a:lnSpc>
              <a:spcBef>
                <a:spcPts val="400"/>
              </a:spcBef>
            </a:pPr>
            <a:r>
              <a:rPr lang="zh-CN" altLang="en-US" sz="1067" dirty="0">
                <a:solidFill>
                  <a:srgbClr val="FFFFFF">
                    <a:lumMod val="50000"/>
                  </a:srgbClr>
                </a:solidFill>
                <a:latin typeface="Calibri"/>
                <a:ea typeface="宋体" panose="02010600030101010101" pitchFamily="2" charset="-122"/>
              </a:rPr>
              <a:t>管理员通过登陆界面进行管理系统的登陆。</a:t>
            </a:r>
          </a:p>
        </p:txBody>
      </p:sp>
    </p:spTree>
    <p:extLst>
      <p:ext uri="{BB962C8B-B14F-4D97-AF65-F5344CB8AC3E}">
        <p14:creationId xmlns:p14="http://schemas.microsoft.com/office/powerpoint/2010/main" val="3809897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0-#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fill="hold"/>
                                        <p:tgtEl>
                                          <p:spTgt spid="21"/>
                                        </p:tgtEl>
                                        <p:attrNameLst>
                                          <p:attrName>ppt_x</p:attrName>
                                        </p:attrNameLst>
                                      </p:cBhvr>
                                      <p:tavLst>
                                        <p:tav tm="0">
                                          <p:val>
                                            <p:strVal val="#ppt_x"/>
                                          </p:val>
                                        </p:tav>
                                        <p:tav tm="100000">
                                          <p:val>
                                            <p:strVal val="#ppt_x"/>
                                          </p:val>
                                        </p:tav>
                                      </p:tavLst>
                                    </p:anim>
                                    <p:anim calcmode="lin" valueType="num">
                                      <p:cBhvr additive="base">
                                        <p:cTn id="63" dur="500" fill="hold"/>
                                        <p:tgtEl>
                                          <p:spTgt spid="2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6" grpId="0" animBg="1"/>
      <p:bldP spid="18" grpId="0"/>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66" y="147090"/>
            <a:ext cx="649196" cy="1514901"/>
          </a:xfrm>
          <a:prstGeom prst="rect">
            <a:avLst/>
          </a:prstGeom>
        </p:spPr>
      </p:pic>
      <p:sp>
        <p:nvSpPr>
          <p:cNvPr id="5" name="文本框 4"/>
          <p:cNvSpPr txBox="1"/>
          <p:nvPr/>
        </p:nvSpPr>
        <p:spPr>
          <a:xfrm>
            <a:off x="1248362" y="504430"/>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6BC1D3"/>
                </a:solidFill>
                <a:latin typeface="方正准圆简体" panose="03000509000000000000" pitchFamily="65" charset="-122"/>
                <a:ea typeface="方正准圆简体" panose="03000509000000000000" pitchFamily="65" charset="-122"/>
              </a:rPr>
              <a:t>数据管理功能介绍</a:t>
            </a:r>
            <a:endParaRPr kumimoji="0" lang="zh-CN" altLang="en-US" sz="2000" b="0" i="0" u="none" strike="noStrike" kern="1200" cap="none" spc="0" normalizeH="0" baseline="0" noProof="0" dirty="0">
              <a:ln>
                <a:noFill/>
              </a:ln>
              <a:solidFill>
                <a:srgbClr val="6BC1D3"/>
              </a:solidFill>
              <a:effectLst/>
              <a:uLnTx/>
              <a:uFillTx/>
              <a:latin typeface="方正准圆简体" panose="03000509000000000000" pitchFamily="65" charset="-122"/>
              <a:ea typeface="方正准圆简体" panose="03000509000000000000" pitchFamily="65" charset="-122"/>
              <a:cs typeface="+mn-cs"/>
            </a:endParaRPr>
          </a:p>
        </p:txBody>
      </p:sp>
      <p:cxnSp>
        <p:nvCxnSpPr>
          <p:cNvPr id="7" name="直接连接符 6"/>
          <p:cNvCxnSpPr/>
          <p:nvPr/>
        </p:nvCxnSpPr>
        <p:spPr>
          <a:xfrm>
            <a:off x="1385375" y="912115"/>
            <a:ext cx="9799092" cy="0"/>
          </a:xfrm>
          <a:prstGeom prst="line">
            <a:avLst/>
          </a:prstGeom>
          <a:ln>
            <a:solidFill>
              <a:srgbClr val="6BC1D3"/>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4129406" y="1667634"/>
            <a:ext cx="1004399" cy="1004399"/>
          </a:xfrm>
          <a:prstGeom prst="ellipse">
            <a:avLst/>
          </a:prstGeom>
          <a:solidFill>
            <a:srgbClr val="6BC1D3"/>
          </a:solidFill>
          <a:ln w="12700" cap="flat" cmpd="sng" algn="ctr">
            <a:noFill/>
            <a:prstDash val="solid"/>
            <a:miter lim="800000"/>
          </a:ln>
          <a:effectLst/>
        </p:spPr>
        <p:txBody>
          <a:bodyPr lIns="91440" tIns="45720" rIns="91440" bIns="4572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endParaRPr kumimoji="0" lang="zh-HK" altLang="en-US" sz="3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4129406" y="5057244"/>
            <a:ext cx="1004399" cy="1004399"/>
          </a:xfrm>
          <a:prstGeom prst="ellipse">
            <a:avLst/>
          </a:prstGeom>
          <a:solidFill>
            <a:srgbClr val="6BC1D3"/>
          </a:solidFill>
          <a:ln w="12700" cap="flat" cmpd="sng" algn="ctr">
            <a:noFill/>
            <a:prstDash val="solid"/>
            <a:miter lim="800000"/>
          </a:ln>
          <a:effectLst/>
        </p:spPr>
        <p:txBody>
          <a:bodyPr lIns="91440" tIns="45720" rIns="91440" bIns="4572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endParaRPr kumimoji="0" lang="zh-HK" altLang="en-US" sz="3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0" name="直接连接符 9"/>
          <p:cNvCxnSpPr/>
          <p:nvPr/>
        </p:nvCxnSpPr>
        <p:spPr>
          <a:xfrm flipV="1">
            <a:off x="3089665" y="2536093"/>
            <a:ext cx="888520" cy="527559"/>
          </a:xfrm>
          <a:prstGeom prst="line">
            <a:avLst/>
          </a:prstGeom>
          <a:noFill/>
          <a:ln w="28575" cap="flat" cmpd="sng" algn="ctr">
            <a:solidFill>
              <a:schemeClr val="bg1">
                <a:lumMod val="75000"/>
              </a:schemeClr>
            </a:solidFill>
            <a:prstDash val="solid"/>
            <a:miter lim="800000"/>
          </a:ln>
          <a:effectLst/>
        </p:spPr>
      </p:cxnSp>
      <p:cxnSp>
        <p:nvCxnSpPr>
          <p:cNvPr id="11" name="直接连接符 10"/>
          <p:cNvCxnSpPr/>
          <p:nvPr/>
        </p:nvCxnSpPr>
        <p:spPr>
          <a:xfrm>
            <a:off x="3310303" y="3938846"/>
            <a:ext cx="1596560" cy="0"/>
          </a:xfrm>
          <a:prstGeom prst="line">
            <a:avLst/>
          </a:prstGeom>
          <a:noFill/>
          <a:ln w="28575" cap="flat" cmpd="sng" algn="ctr">
            <a:solidFill>
              <a:schemeClr val="bg1">
                <a:lumMod val="75000"/>
              </a:schemeClr>
            </a:solidFill>
            <a:prstDash val="solid"/>
            <a:miter lim="800000"/>
          </a:ln>
          <a:effectLst/>
        </p:spPr>
      </p:cxnSp>
      <p:cxnSp>
        <p:nvCxnSpPr>
          <p:cNvPr id="12" name="直接连接符 11"/>
          <p:cNvCxnSpPr/>
          <p:nvPr/>
        </p:nvCxnSpPr>
        <p:spPr>
          <a:xfrm>
            <a:off x="3053631" y="4803442"/>
            <a:ext cx="960589" cy="507148"/>
          </a:xfrm>
          <a:prstGeom prst="line">
            <a:avLst/>
          </a:prstGeom>
          <a:noFill/>
          <a:ln w="28575" cap="flat" cmpd="sng" algn="ctr">
            <a:solidFill>
              <a:schemeClr val="bg1">
                <a:lumMod val="75000"/>
              </a:schemeClr>
            </a:solidFill>
            <a:prstDash val="solid"/>
            <a:miter lim="800000"/>
          </a:ln>
          <a:effectLst/>
        </p:spPr>
      </p:cxnSp>
      <p:grpSp>
        <p:nvGrpSpPr>
          <p:cNvPr id="13" name="组合 12"/>
          <p:cNvGrpSpPr/>
          <p:nvPr/>
        </p:nvGrpSpPr>
        <p:grpSpPr>
          <a:xfrm>
            <a:off x="5504169" y="1522217"/>
            <a:ext cx="6088665" cy="960136"/>
            <a:chOff x="4012556" y="1375083"/>
            <a:chExt cx="5516462" cy="960137"/>
          </a:xfrm>
        </p:grpSpPr>
        <p:sp>
          <p:nvSpPr>
            <p:cNvPr id="14" name="矩形 13"/>
            <p:cNvSpPr/>
            <p:nvPr/>
          </p:nvSpPr>
          <p:spPr>
            <a:xfrm>
              <a:off x="4012556" y="2018658"/>
              <a:ext cx="5516462" cy="316562"/>
            </a:xfrm>
            <a:prstGeom prst="rect">
              <a:avLst/>
            </a:prstGeom>
          </p:spPr>
          <p:txBody>
            <a:bodyPr wrap="square">
              <a:spAutoFit/>
            </a:bodyPr>
            <a:lstStyle/>
            <a:p>
              <a:pPr lvl="0" defTabSz="1219170">
                <a:lnSpc>
                  <a:spcPct val="120000"/>
                </a:lnSpc>
              </a:pPr>
              <a:r>
                <a:rPr lang="zh-CN" altLang="en-US" sz="1400" dirty="0">
                  <a:solidFill>
                    <a:prstClr val="white">
                      <a:lumMod val="50000"/>
                    </a:prstClr>
                  </a:solidFill>
                  <a:latin typeface="宋体" panose="02010600030101010101" pitchFamily="2" charset="-122"/>
                  <a:ea typeface="宋体" panose="02010600030101010101" pitchFamily="2" charset="-122"/>
                </a:rPr>
                <a:t>外部系统通过</a:t>
              </a:r>
              <a:r>
                <a:rPr lang="en-US" altLang="zh-CN" sz="1400" dirty="0">
                  <a:solidFill>
                    <a:prstClr val="white">
                      <a:lumMod val="50000"/>
                    </a:prstClr>
                  </a:solidFill>
                  <a:latin typeface="宋体" panose="02010600030101010101" pitchFamily="2" charset="-122"/>
                  <a:ea typeface="宋体" panose="02010600030101010101" pitchFamily="2" charset="-122"/>
                </a:rPr>
                <a:t>http</a:t>
              </a:r>
              <a:r>
                <a:rPr lang="zh-CN" altLang="en-US" sz="1400" dirty="0">
                  <a:solidFill>
                    <a:prstClr val="white">
                      <a:lumMod val="50000"/>
                    </a:prstClr>
                  </a:solidFill>
                  <a:latin typeface="宋体" panose="02010600030101010101" pitchFamily="2" charset="-122"/>
                  <a:ea typeface="宋体" panose="02010600030101010101" pitchFamily="2" charset="-122"/>
                </a:rPr>
                <a:t>访问的方式实时传递学生消费数据。</a:t>
              </a:r>
            </a:p>
          </p:txBody>
        </p:sp>
        <p:sp>
          <p:nvSpPr>
            <p:cNvPr id="15" name="文本框 42"/>
            <p:cNvSpPr txBox="1"/>
            <p:nvPr/>
          </p:nvSpPr>
          <p:spPr>
            <a:xfrm>
              <a:off x="4012556" y="1375083"/>
              <a:ext cx="2374014" cy="364074"/>
            </a:xfrm>
            <a:prstGeom prst="rect">
              <a:avLst/>
            </a:prstGeom>
            <a:noFill/>
          </p:spPr>
          <p:txBody>
            <a:bodyPr wrap="square" rtlCol="0">
              <a:spAutoFit/>
            </a:bodyPr>
            <a:lstStyle/>
            <a:p>
              <a:pPr lvl="0" defTabSz="1219170">
                <a:lnSpc>
                  <a:spcPct val="120000"/>
                </a:lnSpc>
              </a:pPr>
              <a:r>
                <a:rPr lang="zh-CN" altLang="en-US" sz="1600" b="1" dirty="0">
                  <a:solidFill>
                    <a:srgbClr val="6BC1D3"/>
                  </a:solidFill>
                  <a:latin typeface="Calibri"/>
                  <a:ea typeface="宋体" panose="02010600030101010101" pitchFamily="2" charset="-122"/>
                </a:rPr>
                <a:t>动态导入</a:t>
              </a:r>
            </a:p>
          </p:txBody>
        </p:sp>
      </p:grpSp>
      <p:grpSp>
        <p:nvGrpSpPr>
          <p:cNvPr id="16" name="组合 15"/>
          <p:cNvGrpSpPr/>
          <p:nvPr/>
        </p:nvGrpSpPr>
        <p:grpSpPr>
          <a:xfrm>
            <a:off x="6211119" y="3312932"/>
            <a:ext cx="6088665" cy="932745"/>
            <a:chOff x="4873534" y="3109566"/>
            <a:chExt cx="5516462" cy="932745"/>
          </a:xfrm>
        </p:grpSpPr>
        <p:sp>
          <p:nvSpPr>
            <p:cNvPr id="17" name="矩形 16"/>
            <p:cNvSpPr/>
            <p:nvPr/>
          </p:nvSpPr>
          <p:spPr>
            <a:xfrm>
              <a:off x="4873534" y="3725749"/>
              <a:ext cx="5516462" cy="316562"/>
            </a:xfrm>
            <a:prstGeom prst="rect">
              <a:avLst/>
            </a:prstGeom>
          </p:spPr>
          <p:txBody>
            <a:bodyPr wrap="square">
              <a:spAutoFit/>
            </a:bodyPr>
            <a:lstStyle/>
            <a:p>
              <a:pPr defTabSz="1219170">
                <a:lnSpc>
                  <a:spcPct val="120000"/>
                </a:lnSpc>
              </a:pPr>
              <a:r>
                <a:rPr lang="zh-CN" altLang="en-US" sz="1400" dirty="0">
                  <a:solidFill>
                    <a:prstClr val="white">
                      <a:lumMod val="50000"/>
                    </a:prstClr>
                  </a:solidFill>
                  <a:latin typeface="宋体" panose="02010600030101010101" pitchFamily="2" charset="-122"/>
                  <a:ea typeface="宋体" panose="02010600030101010101" pitchFamily="2" charset="-122"/>
                </a:rPr>
                <a:t>管理员通过数据导入界面向服务器上传学生的消费数据。</a:t>
              </a:r>
            </a:p>
          </p:txBody>
        </p:sp>
        <p:sp>
          <p:nvSpPr>
            <p:cNvPr id="18" name="文本框 44"/>
            <p:cNvSpPr txBox="1"/>
            <p:nvPr/>
          </p:nvSpPr>
          <p:spPr>
            <a:xfrm>
              <a:off x="4873534" y="3109566"/>
              <a:ext cx="2374014" cy="362343"/>
            </a:xfrm>
            <a:prstGeom prst="rect">
              <a:avLst/>
            </a:prstGeom>
            <a:noFill/>
          </p:spPr>
          <p:txBody>
            <a:bodyPr wrap="square" rtlCol="0">
              <a:spAutoFit/>
            </a:bodyPr>
            <a:lstStyle/>
            <a:p>
              <a:pPr defTabSz="1219170">
                <a:lnSpc>
                  <a:spcPct val="120000"/>
                </a:lnSpc>
              </a:pPr>
              <a:r>
                <a:rPr lang="zh-CN" altLang="en-US" sz="1600" b="1" dirty="0">
                  <a:solidFill>
                    <a:srgbClr val="6BC1D3"/>
                  </a:solidFill>
                  <a:latin typeface="Calibri"/>
                  <a:ea typeface="宋体" panose="02010600030101010101" pitchFamily="2" charset="-122"/>
                </a:rPr>
                <a:t>静态导入</a:t>
              </a:r>
            </a:p>
          </p:txBody>
        </p:sp>
      </p:grpSp>
      <p:grpSp>
        <p:nvGrpSpPr>
          <p:cNvPr id="19" name="组合 18"/>
          <p:cNvGrpSpPr/>
          <p:nvPr/>
        </p:nvGrpSpPr>
        <p:grpSpPr>
          <a:xfrm>
            <a:off x="5397873" y="5227428"/>
            <a:ext cx="6088665" cy="1205128"/>
            <a:chOff x="4012556" y="5002204"/>
            <a:chExt cx="5516462" cy="1205129"/>
          </a:xfrm>
        </p:grpSpPr>
        <p:sp>
          <p:nvSpPr>
            <p:cNvPr id="20" name="矩形 19"/>
            <p:cNvSpPr/>
            <p:nvPr/>
          </p:nvSpPr>
          <p:spPr>
            <a:xfrm>
              <a:off x="4012556" y="5618389"/>
              <a:ext cx="5516462" cy="588944"/>
            </a:xfrm>
            <a:prstGeom prst="rect">
              <a:avLst/>
            </a:prstGeom>
          </p:spPr>
          <p:txBody>
            <a:bodyPr wrap="square">
              <a:spAutoFit/>
            </a:bodyPr>
            <a:lstStyle/>
            <a:p>
              <a:pPr lvl="0" defTabSz="1219170">
                <a:lnSpc>
                  <a:spcPct val="120000"/>
                </a:lnSpc>
              </a:pPr>
              <a:r>
                <a:rPr lang="zh-CN" altLang="en-US" sz="1400" dirty="0">
                  <a:solidFill>
                    <a:prstClr val="white">
                      <a:lumMod val="50000"/>
                    </a:prstClr>
                  </a:solidFill>
                  <a:latin typeface="宋体" panose="02010600030101010101" pitchFamily="2" charset="-122"/>
                  <a:ea typeface="宋体" panose="02010600030101010101" pitchFamily="2" charset="-122"/>
                </a:rPr>
                <a:t>管理员通过填写数据清除弹窗的开始时间与结束时间来清除数据库存储的特定时段数据。</a:t>
              </a:r>
            </a:p>
          </p:txBody>
        </p:sp>
        <p:sp>
          <p:nvSpPr>
            <p:cNvPr id="21" name="文本框 46"/>
            <p:cNvSpPr txBox="1"/>
            <p:nvPr/>
          </p:nvSpPr>
          <p:spPr>
            <a:xfrm>
              <a:off x="4012556" y="5002204"/>
              <a:ext cx="2374014" cy="362343"/>
            </a:xfrm>
            <a:prstGeom prst="rect">
              <a:avLst/>
            </a:prstGeom>
            <a:noFill/>
          </p:spPr>
          <p:txBody>
            <a:bodyPr wrap="square" rtlCol="0">
              <a:spAutoFit/>
            </a:bodyPr>
            <a:lstStyle/>
            <a:p>
              <a:pPr defTabSz="1219170">
                <a:lnSpc>
                  <a:spcPct val="120000"/>
                </a:lnSpc>
              </a:pPr>
              <a:r>
                <a:rPr lang="zh-CN" altLang="en-US" sz="1600" b="1" dirty="0">
                  <a:solidFill>
                    <a:srgbClr val="6BC1D3"/>
                  </a:solidFill>
                  <a:latin typeface="Calibri"/>
                  <a:ea typeface="宋体" panose="02010600030101010101" pitchFamily="2" charset="-122"/>
                </a:rPr>
                <a:t>数据清除</a:t>
              </a:r>
            </a:p>
          </p:txBody>
        </p:sp>
      </p:gr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423" y="2536093"/>
            <a:ext cx="2344242" cy="5470301"/>
          </a:xfrm>
          <a:prstGeom prst="rect">
            <a:avLst/>
          </a:prstGeom>
        </p:spPr>
      </p:pic>
      <p:sp>
        <p:nvSpPr>
          <p:cNvPr id="25" name="椭圆 24">
            <a:extLst>
              <a:ext uri="{FF2B5EF4-FFF2-40B4-BE49-F238E27FC236}">
                <a16:creationId xmlns:a16="http://schemas.microsoft.com/office/drawing/2014/main" id="{542ED2C1-0AE3-4C76-95A7-EF29025705A5}"/>
              </a:ext>
            </a:extLst>
          </p:cNvPr>
          <p:cNvSpPr/>
          <p:nvPr/>
        </p:nvSpPr>
        <p:spPr>
          <a:xfrm>
            <a:off x="4976484" y="3502449"/>
            <a:ext cx="1004399" cy="1004399"/>
          </a:xfrm>
          <a:prstGeom prst="ellipse">
            <a:avLst/>
          </a:prstGeom>
          <a:solidFill>
            <a:srgbClr val="6BC1D3"/>
          </a:solidFill>
          <a:ln w="12700" cap="flat" cmpd="sng" algn="ctr">
            <a:noFill/>
            <a:prstDash val="solid"/>
            <a:miter lim="800000"/>
          </a:ln>
          <a:effectLst/>
        </p:spPr>
        <p:txBody>
          <a:bodyPr lIns="91440" tIns="45720" rIns="91440" bIns="45720"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r>
              <a:rPr lang="en-US" altLang="zh-CN" sz="3600" b="1" kern="0" dirty="0">
                <a:solidFill>
                  <a:prstClr val="white"/>
                </a:solidFill>
                <a:latin typeface="微软雅黑" panose="020B0503020204020204" pitchFamily="34" charset="-122"/>
                <a:ea typeface="微软雅黑" panose="020B0503020204020204" pitchFamily="34" charset="-122"/>
              </a:rPr>
              <a:t>B</a:t>
            </a:r>
            <a:endParaRPr kumimoji="0" lang="zh-HK" altLang="en-US" sz="3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04615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4C4E126-818A-4539-BD66-0FA6E5C231C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PRESENTATION_TITLE" val="蒲公英创意清新毕业论文答辩开题报告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2938</Words>
  <Application>Microsoft Office PowerPoint</Application>
  <PresentationFormat>宽屏</PresentationFormat>
  <Paragraphs>262</Paragraphs>
  <Slides>27</Slides>
  <Notes>27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27</vt:i4>
      </vt:variant>
    </vt:vector>
  </HeadingPairs>
  <TitlesOfParts>
    <vt:vector size="44" baseType="lpstr">
      <vt:lpstr>等线</vt:lpstr>
      <vt:lpstr>等线 Light</vt:lpstr>
      <vt:lpstr>方正准圆简体</vt:lpstr>
      <vt:lpstr>宋体</vt:lpstr>
      <vt:lpstr>微软雅黑</vt:lpstr>
      <vt:lpstr>微软雅黑 Light</vt:lpstr>
      <vt:lpstr>幼圆</vt:lpstr>
      <vt:lpstr>造字工房朗倩（非商用）常规体</vt:lpstr>
      <vt:lpstr>Arial</vt:lpstr>
      <vt:lpstr>Arial Black</vt:lpstr>
      <vt:lpstr>Calibri</vt:lpstr>
      <vt:lpstr>Elephant</vt:lpstr>
      <vt:lpstr>Impact</vt:lpstr>
      <vt:lpstr>Wingdings</vt:lpstr>
      <vt:lpstr>Wingdings 2</vt:lpstr>
      <vt:lpstr>Office 主题​​</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cp:lastModifiedBy>伍 健</cp:lastModifiedBy>
  <cp:revision>45</cp:revision>
  <dcterms:created xsi:type="dcterms:W3CDTF">2017-04-12T02:12:14Z</dcterms:created>
  <dcterms:modified xsi:type="dcterms:W3CDTF">2020-05-01T09:52:50Z</dcterms:modified>
</cp:coreProperties>
</file>